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4"/>
  </p:notesMasterIdLst>
  <p:sldIdLst>
    <p:sldId id="256" r:id="rId2"/>
    <p:sldId id="259" r:id="rId3"/>
    <p:sldId id="267" r:id="rId4"/>
    <p:sldId id="274" r:id="rId5"/>
    <p:sldId id="260" r:id="rId6"/>
    <p:sldId id="270" r:id="rId7"/>
    <p:sldId id="268" r:id="rId8"/>
    <p:sldId id="264" r:id="rId9"/>
    <p:sldId id="301" r:id="rId10"/>
    <p:sldId id="263" r:id="rId11"/>
    <p:sldId id="272" r:id="rId12"/>
    <p:sldId id="275" r:id="rId13"/>
    <p:sldId id="278" r:id="rId14"/>
    <p:sldId id="276" r:id="rId15"/>
    <p:sldId id="277" r:id="rId16"/>
    <p:sldId id="269" r:id="rId17"/>
    <p:sldId id="279" r:id="rId18"/>
    <p:sldId id="282" r:id="rId19"/>
    <p:sldId id="297" r:id="rId20"/>
    <p:sldId id="281" r:id="rId21"/>
    <p:sldId id="283" r:id="rId22"/>
    <p:sldId id="285" r:id="rId23"/>
    <p:sldId id="286" r:id="rId24"/>
    <p:sldId id="287" r:id="rId25"/>
    <p:sldId id="302" r:id="rId26"/>
    <p:sldId id="288" r:id="rId27"/>
    <p:sldId id="289" r:id="rId28"/>
    <p:sldId id="290" r:id="rId29"/>
    <p:sldId id="291" r:id="rId30"/>
    <p:sldId id="292" r:id="rId31"/>
    <p:sldId id="293" r:id="rId32"/>
    <p:sldId id="294" r:id="rId33"/>
    <p:sldId id="295" r:id="rId34"/>
    <p:sldId id="298" r:id="rId35"/>
    <p:sldId id="284" r:id="rId36"/>
    <p:sldId id="261" r:id="rId37"/>
    <p:sldId id="262" r:id="rId38"/>
    <p:sldId id="266" r:id="rId39"/>
    <p:sldId id="265" r:id="rId40"/>
    <p:sldId id="299" r:id="rId41"/>
    <p:sldId id="300" r:id="rId42"/>
    <p:sldId id="30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Grimaldi" initials="JG" lastIdx="1" clrIdx="0">
    <p:extLst>
      <p:ext uri="{19B8F6BF-5375-455C-9EA6-DF929625EA0E}">
        <p15:presenceInfo xmlns:p15="http://schemas.microsoft.com/office/powerpoint/2012/main" userId="S::jgrimaldi@fostercity.org::4e50218e-7f8c-4e41-94d0-ec765bcc7f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3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6" autoAdjust="0"/>
    <p:restoredTop sz="76337" autoAdjust="0"/>
  </p:normalViewPr>
  <p:slideViewPr>
    <p:cSldViewPr snapToGrid="0">
      <p:cViewPr varScale="1">
        <p:scale>
          <a:sx n="62" d="100"/>
          <a:sy n="62"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3C659-1D0D-48E5-A20A-135F3A0B3D93}" type="datetimeFigureOut">
              <a:rPr lang="en-US" smtClean="0"/>
              <a:t>8/6/2020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77170-9F51-43C8-9CC7-D7E9353D0D56}" type="slidenum">
              <a:rPr lang="en-US" smtClean="0"/>
              <a:t>‹#›</a:t>
            </a:fld>
            <a:endParaRPr lang="en-US"/>
          </a:p>
        </p:txBody>
      </p:sp>
    </p:spTree>
    <p:extLst>
      <p:ext uri="{BB962C8B-B14F-4D97-AF65-F5344CB8AC3E}">
        <p14:creationId xmlns:p14="http://schemas.microsoft.com/office/powerpoint/2010/main" val="250430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Bodycam Shows K9 Deputy Successfully Talks Down Armed Suspect</a:t>
            </a:r>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4</a:t>
            </a:fld>
            <a:endParaRPr lang="en-US"/>
          </a:p>
        </p:txBody>
      </p:sp>
    </p:spTree>
    <p:extLst>
      <p:ext uri="{BB962C8B-B14F-4D97-AF65-F5344CB8AC3E}">
        <p14:creationId xmlns:p14="http://schemas.microsoft.com/office/powerpoint/2010/main" val="73913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18</a:t>
            </a:fld>
            <a:endParaRPr lang="en-US"/>
          </a:p>
        </p:txBody>
      </p:sp>
    </p:spTree>
    <p:extLst>
      <p:ext uri="{BB962C8B-B14F-4D97-AF65-F5344CB8AC3E}">
        <p14:creationId xmlns:p14="http://schemas.microsoft.com/office/powerpoint/2010/main" val="65316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21</a:t>
            </a:fld>
            <a:endParaRPr lang="en-US"/>
          </a:p>
        </p:txBody>
      </p:sp>
    </p:spTree>
    <p:extLst>
      <p:ext uri="{BB962C8B-B14F-4D97-AF65-F5344CB8AC3E}">
        <p14:creationId xmlns:p14="http://schemas.microsoft.com/office/powerpoint/2010/main" val="115949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Voice control</a:t>
            </a:r>
            <a:r>
              <a:rPr lang="en-US" altLang="en-US" baseline="0" dirty="0"/>
              <a:t> may be the single most important aspect of verbal communication. All too often officers are taught that a loud and commanding voice is necessary, but in many routine situations, the opposite is true. </a:t>
            </a:r>
            <a:endParaRPr lang="en-US" altLang="en-US" dirty="0"/>
          </a:p>
          <a:p>
            <a:pPr marL="181694" indent="-181694">
              <a:buFont typeface="Arial" panose="020B0604020202020204" pitchFamily="34" charset="0"/>
              <a:buChar char="•"/>
              <a:defRPr/>
            </a:pPr>
            <a:r>
              <a:rPr lang="en-US" dirty="0"/>
              <a:t>A lowered voice level may set a tone of anger, which could create fear or challenges. </a:t>
            </a:r>
          </a:p>
          <a:p>
            <a:pPr marL="181694" indent="-181694">
              <a:buFont typeface="Arial" panose="020B0604020202020204" pitchFamily="34" charset="0"/>
              <a:buChar char="•"/>
              <a:defRPr/>
            </a:pPr>
            <a:r>
              <a:rPr lang="en-US" dirty="0"/>
              <a:t>A raised voice may set a tone of anticipation or uncertainty, which may promote excitement or disruption. It may also escalate the situation, so make sure you control your</a:t>
            </a:r>
            <a:r>
              <a:rPr lang="en-US" baseline="0" dirty="0"/>
              <a:t> voice.</a:t>
            </a:r>
            <a:endParaRPr lang="en-US" dirty="0"/>
          </a:p>
          <a:p>
            <a:pPr marL="181694" indent="-181694">
              <a:buFont typeface="Arial" panose="020B0604020202020204" pitchFamily="34" charset="0"/>
              <a:buChar char="•"/>
              <a:defRPr/>
            </a:pPr>
            <a:r>
              <a:rPr lang="en-US" dirty="0"/>
              <a:t>A controlled voice is one of calm and firmness, which promotes confidence in both parties. </a:t>
            </a:r>
          </a:p>
          <a:p>
            <a:pPr marL="181694" indent="-181694" defTabSz="943281">
              <a:buFont typeface="Arial" panose="020B0604020202020204" pitchFamily="34" charset="0"/>
              <a:buChar char="•"/>
              <a:defRPr/>
            </a:pPr>
            <a:r>
              <a:rPr lang="en-US" dirty="0"/>
              <a:t>Speak slowly; this is usually interpreted as soothing. </a:t>
            </a:r>
          </a:p>
          <a:p>
            <a:pPr marL="181694" indent="-181694" defTabSz="943281">
              <a:buFont typeface="Arial" panose="020B0604020202020204" pitchFamily="34" charset="0"/>
              <a:buChar char="•"/>
              <a:defRPr/>
            </a:pPr>
            <a:endParaRPr lang="en-US" dirty="0"/>
          </a:p>
          <a:p>
            <a:pPr>
              <a:defRPr/>
            </a:pPr>
            <a:r>
              <a:rPr lang="en-US" altLang="en-US" dirty="0"/>
              <a:t>Respect for all involved parties is tremendously important. Here are some guidelines to ensure a respectful discussion and assist in de-escalating a potentially violent encounter:</a:t>
            </a:r>
          </a:p>
          <a:p>
            <a:pPr marL="181694" indent="-181694">
              <a:buFont typeface="Arial" panose="020B0604020202020204" pitchFamily="34" charset="0"/>
              <a:buChar char="•"/>
              <a:defRPr/>
            </a:pPr>
            <a:r>
              <a:rPr lang="en-US" altLang="en-US" dirty="0"/>
              <a:t>Always be respectful to the other person. </a:t>
            </a:r>
          </a:p>
          <a:p>
            <a:pPr marL="181694" indent="-181694">
              <a:buFont typeface="Arial" panose="020B0604020202020204" pitchFamily="34" charset="0"/>
              <a:buChar char="•"/>
              <a:defRPr/>
            </a:pPr>
            <a:r>
              <a:rPr lang="en-US" altLang="en-US" dirty="0"/>
              <a:t>Using “please” and “thank-you”; “Mr.” or “Ms.” indicates respect. </a:t>
            </a:r>
          </a:p>
          <a:p>
            <a:pPr marL="181694" indent="-181694">
              <a:buFont typeface="Arial" panose="020B0604020202020204" pitchFamily="34" charset="0"/>
              <a:buChar char="•"/>
              <a:defRPr/>
            </a:pPr>
            <a:r>
              <a:rPr lang="en-US" altLang="en-US" dirty="0"/>
              <a:t>Humor may unintentionally offend someone and escalate the situation. Use humor sparingly, and always direct humor toward yourself. (Be very careful when attempting humor in this type of situation!) </a:t>
            </a:r>
          </a:p>
          <a:p>
            <a:pPr>
              <a:defRPr/>
            </a:pPr>
            <a:r>
              <a:rPr lang="en-US" altLang="en-US" dirty="0"/>
              <a:t>Use a first name approach if possible,</a:t>
            </a:r>
            <a:r>
              <a:rPr lang="en-US" altLang="en-US" baseline="0" dirty="0"/>
              <a:t> but al</a:t>
            </a:r>
            <a:r>
              <a:rPr lang="en-US" altLang="en-US" dirty="0"/>
              <a:t>ways treat</a:t>
            </a:r>
            <a:r>
              <a:rPr lang="en-US" altLang="en-US" baseline="0" dirty="0"/>
              <a:t> individuals with respect.</a:t>
            </a:r>
            <a:endParaRPr lang="en-US" altLang="en-US" dirty="0"/>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22</a:t>
            </a:fld>
            <a:endParaRPr lang="en-US"/>
          </a:p>
        </p:txBody>
      </p:sp>
    </p:spTree>
    <p:extLst>
      <p:ext uri="{BB962C8B-B14F-4D97-AF65-F5344CB8AC3E}">
        <p14:creationId xmlns:p14="http://schemas.microsoft.com/office/powerpoint/2010/main" val="3639121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Offer Undivided Attention</a:t>
            </a:r>
            <a:br>
              <a:rPr lang="en-US" altLang="en-US" sz="1200" dirty="0"/>
            </a:br>
            <a:r>
              <a:rPr lang="en-US" altLang="en-US" sz="1200" dirty="0"/>
              <a:t>When people are paid attention to they feel validated; they feel important. The converse is also true: people feel less important and sometimes feel they need to “up the ante” if they feel like they need attention. Paying attention doesn't just mean saying, "I'm listening." It means looking at the person, making eye contact if it's culturally appropriate, and basically listening with the entire body. By really listening, and conveying that through body language as well as words, an officer can take away the person's reason for escalating the situation.</a:t>
            </a:r>
            <a:br>
              <a:rPr lang="en-US" altLang="en-US" sz="1200" dirty="0"/>
            </a:br>
            <a:r>
              <a:rPr lang="en-US" altLang="en-US" sz="1200" b="1" dirty="0"/>
              <a:t>Be Nonjudgmental</a:t>
            </a:r>
            <a:br>
              <a:rPr lang="en-US" altLang="en-US" sz="1200" dirty="0"/>
            </a:br>
            <a:r>
              <a:rPr lang="en-US" altLang="en-US" sz="1200" dirty="0"/>
              <a:t>If someone says, "The sewers are talking to me," an officer's immediate reaction might be to think that the person is crazy. That reaction--especially if verbalized--will probably upset the individual even more. Even if not said aloud, that attitude may be conveyed through the officer's body language. If someone is psychotic, she may tune into the nonverbal communication much more than words. So besides paying attention to what is said, ensure that body language and tone are nonjudgmental as well. This will go a lot further in calming the individual.</a:t>
            </a:r>
            <a:br>
              <a:rPr lang="en-US" altLang="en-US" sz="1200" dirty="0"/>
            </a:br>
            <a:r>
              <a:rPr lang="en-US" altLang="en-US" sz="1200" b="1" dirty="0"/>
              <a:t>Focus on Feelings</a:t>
            </a:r>
            <a:br>
              <a:rPr lang="en-US" altLang="en-US" sz="1200" dirty="0"/>
            </a:br>
            <a:r>
              <a:rPr lang="en-US" altLang="en-US" sz="1200" dirty="0"/>
              <a:t>Going back to the previous example, if an individual says, "The sewers are talking to me," a feeling response might be, "That must be pretty scary," or even, "Tell me what that feels like." This isn't getting into a therapist's bailiwick, but it is using a handy therapeutic tool. Most likely it will elicit a response that is positive, since the individual will know that the officer understands what's happening.</a:t>
            </a:r>
            <a:br>
              <a:rPr lang="en-US" altLang="en-US" sz="1200" dirty="0"/>
            </a:br>
            <a:r>
              <a:rPr lang="en-US" altLang="en-US" sz="1200" b="1" dirty="0"/>
              <a:t>Allow Silence</a:t>
            </a:r>
            <a:br>
              <a:rPr lang="en-US" altLang="en-US" sz="1200" dirty="0"/>
            </a:br>
            <a:r>
              <a:rPr lang="en-US" altLang="en-US" sz="1200" dirty="0"/>
              <a:t>As people devoted to protecting and serving, officers are quite comfortable using silence during interrogations, but may not be quite so comfortable using it on the street. Officers want to make sure the incident is handled quickly and peacefully. However, sometimes allowing that moment of silence can be the best choice.</a:t>
            </a:r>
            <a:br>
              <a:rPr lang="en-US" altLang="en-US" sz="1200" dirty="0"/>
            </a:br>
            <a:r>
              <a:rPr lang="en-US" altLang="en-US" sz="1200" dirty="0"/>
              <a:t>     If the individual doesn't immediately answer a question, it doesn't mean he didn't hear you. It may mean he's thinking about his answer, or even that he wants to make sure he's saying the right thing.</a:t>
            </a:r>
            <a:br>
              <a:rPr lang="en-US" altLang="en-US" sz="1200" dirty="0"/>
            </a:br>
            <a:r>
              <a:rPr lang="en-US" altLang="en-US" sz="1200" dirty="0"/>
              <a:t>     Allow a moment of silence. If the person's face registers confusion, then repeat the question and let the silence happen again. Just as officers are taught in basic training, another good reason for silence is that no one likes it—and people tend to start talking when silence lengthens.</a:t>
            </a:r>
            <a:br>
              <a:rPr lang="en-US" altLang="en-US" sz="1200" dirty="0"/>
            </a:br>
            <a:r>
              <a:rPr lang="en-US" altLang="en-US" sz="1100" b="1" dirty="0"/>
              <a:t>Clarify Messages</a:t>
            </a:r>
            <a:br>
              <a:rPr lang="en-US" altLang="en-US" sz="1100" dirty="0"/>
            </a:br>
            <a:r>
              <a:rPr lang="en-US" altLang="en-US" sz="1100" dirty="0"/>
              <a:t>When a subject makes a statement, an officer may think he knows what the person means. The only way to be sure is to ask. Sometimes a question may be perceived as challenging and can make the subject defensive. So restatement is used instead.</a:t>
            </a:r>
            <a:br>
              <a:rPr lang="en-US" altLang="en-US" sz="1100" dirty="0"/>
            </a:br>
            <a:r>
              <a:rPr lang="en-US" altLang="en-US" sz="1100" dirty="0"/>
              <a:t>     For example, someone living on the street might say, "I don't want to sleep here anymore." The officer might think he knows what the person is saying, but instead of just making an assumption the officer could restate, "Oh, you're ready to go to the shelter?"</a:t>
            </a:r>
            <a:br>
              <a:rPr lang="en-US" altLang="en-US" sz="1100" dirty="0"/>
            </a:br>
            <a:r>
              <a:rPr lang="en-US" altLang="en-US" sz="1100" dirty="0"/>
              <a:t>     The homeless person could say, "Yes." Or perhaps, "No, I don't want to sleep here anymore. I'm going to move over to Main Street where it's safer." In either case, the officer has shown an interest in the individual and has kept the lines of communication open.</a:t>
            </a:r>
            <a:br>
              <a:rPr lang="en-US" altLang="en-US" sz="1100" dirty="0"/>
            </a:br>
            <a:r>
              <a:rPr lang="en-US" altLang="en-US" sz="1100" dirty="0"/>
              <a:t>     One of the most important actions in any crisis is for the officer to remain in control of himself. This factor, also called rational detachment, will be the key to whether the officer helps de-escalate or escalate the situation. To rationally detach: develop a plan; use a team approach whenever possible; use positive self-talk; recognize personal limits; and debrief.</a:t>
            </a:r>
          </a:p>
          <a:p>
            <a:r>
              <a:rPr lang="en-US" altLang="en-US" sz="1100" b="1" dirty="0"/>
              <a:t>Give  helpful choices.</a:t>
            </a:r>
          </a:p>
          <a:p>
            <a:r>
              <a:rPr lang="en-US" altLang="en-US" sz="1100" b="0" dirty="0"/>
              <a:t>Giving</a:t>
            </a:r>
            <a:r>
              <a:rPr lang="en-US" altLang="en-US" sz="1100" b="0" baseline="0" dirty="0"/>
              <a:t> helpful choices or options will help the individuals to feel empowered and have more control over their situation.  When possible provide various alternatives which will assist the citizen and fulfill your legal obligations.</a:t>
            </a:r>
            <a:endParaRPr lang="en-US" altLang="en-US" sz="1100" b="0" dirty="0"/>
          </a:p>
          <a:p>
            <a:r>
              <a:rPr lang="en-US" altLang="en-US" sz="1100" b="1" dirty="0"/>
              <a:t>Distract the other person.</a:t>
            </a:r>
          </a:p>
          <a:p>
            <a:r>
              <a:rPr lang="en-US" altLang="en-US" sz="1100" b="0" dirty="0"/>
              <a:t>Distraction can be a valuable tactic.  An</a:t>
            </a:r>
            <a:r>
              <a:rPr lang="en-US" altLang="en-US" sz="1100" b="0" baseline="0" dirty="0"/>
              <a:t> officer can use distraction to calm a person down or change their thought pattern.  One example of distraction might be for an officer to point to a picture and ask a question such as "Are these your children?"  </a:t>
            </a:r>
            <a:endParaRPr lang="en-US" altLang="en-US" sz="1100" b="0" dirty="0"/>
          </a:p>
          <a:p>
            <a:r>
              <a:rPr lang="en-US" altLang="en-US" sz="1100" b="1" dirty="0"/>
              <a:t>Motivate the other person.</a:t>
            </a:r>
          </a:p>
          <a:p>
            <a:r>
              <a:rPr lang="en-US" altLang="en-US" sz="1100" b="0" dirty="0"/>
              <a:t>Providing</a:t>
            </a:r>
            <a:r>
              <a:rPr lang="en-US" altLang="en-US" sz="1100" b="0" baseline="0" dirty="0"/>
              <a:t> motivation for the individual can change the circumstances of the encounter.  Officers might encourage a person to do an activity involving their children in an effort to motivate and change behaviors such as suicidal tendencies. </a:t>
            </a:r>
            <a:endParaRPr lang="en-US" altLang="en-US" sz="1100" b="0" dirty="0"/>
          </a:p>
          <a:p>
            <a:r>
              <a:rPr lang="en-US" altLang="en-US" sz="1100" b="1" dirty="0"/>
              <a:t>Set limits.</a:t>
            </a:r>
            <a:br>
              <a:rPr lang="en-US" altLang="en-US" sz="1100" b="1" dirty="0"/>
            </a:br>
            <a:r>
              <a:rPr lang="en-US" altLang="en-US" sz="1100" b="0" dirty="0"/>
              <a:t>Officers can set limits with citizens advising them that if they perform</a:t>
            </a:r>
            <a:r>
              <a:rPr lang="en-US" altLang="en-US" sz="1100" b="0" baseline="0" dirty="0"/>
              <a:t> a certain action their will be consequences. When setting limits, be careful that you stand by them, or this tactic can backfire. </a:t>
            </a:r>
          </a:p>
          <a:p>
            <a:br>
              <a:rPr lang="en-US" altLang="en-US" dirty="0"/>
            </a:br>
            <a:r>
              <a:rPr lang="en-US" altLang="en-US" b="1" dirty="0"/>
              <a:t>Instructor Note: Ask class for examples of setting limits between officers and citizens or suspects, and how</a:t>
            </a:r>
            <a:r>
              <a:rPr lang="en-US" altLang="en-US" b="1" baseline="0" dirty="0"/>
              <a:t> they use this technique. Examples of setting limits might be: "Sir, you are very upset, I understand that. However, if you continue to yell or use profanities, I may have to cite or arrest you."  OR  "Sir, you are under arrest for driving while intoxicated. If you continue to hit your head on the patrol car window, you will be restrained."</a:t>
            </a:r>
            <a:endParaRPr lang="en-US" altLang="en-US" b="1" dirty="0"/>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23</a:t>
            </a:fld>
            <a:endParaRPr lang="en-US"/>
          </a:p>
        </p:txBody>
      </p:sp>
    </p:spTree>
    <p:extLst>
      <p:ext uri="{BB962C8B-B14F-4D97-AF65-F5344CB8AC3E}">
        <p14:creationId xmlns:p14="http://schemas.microsoft.com/office/powerpoint/2010/main" val="135290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Tactical repositioning involves the knowledge of and use of observing and responding to environmental conditions such as body language, body movements, and challenging posture. Let's examine each of these. </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24</a:t>
            </a:fld>
            <a:endParaRPr lang="en-US"/>
          </a:p>
        </p:txBody>
      </p:sp>
    </p:spTree>
    <p:extLst>
      <p:ext uri="{BB962C8B-B14F-4D97-AF65-F5344CB8AC3E}">
        <p14:creationId xmlns:p14="http://schemas.microsoft.com/office/powerpoint/2010/main" val="50745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better why you are there. </a:t>
            </a:r>
          </a:p>
          <a:p>
            <a:r>
              <a:rPr lang="en-US" dirty="0"/>
              <a:t>WHAT’S THE MISSION – to ensure this guy’s safety</a:t>
            </a:r>
          </a:p>
          <a:p>
            <a:r>
              <a:rPr lang="en-US" dirty="0"/>
              <a:t>Is the physical confrontation worth it? Can we let him go?</a:t>
            </a:r>
          </a:p>
          <a:p>
            <a:r>
              <a:rPr lang="en-US" dirty="0"/>
              <a:t>Take your time, listen more. </a:t>
            </a:r>
          </a:p>
        </p:txBody>
      </p:sp>
      <p:sp>
        <p:nvSpPr>
          <p:cNvPr id="4" name="Slide Number Placeholder 3"/>
          <p:cNvSpPr>
            <a:spLocks noGrp="1"/>
          </p:cNvSpPr>
          <p:nvPr>
            <p:ph type="sldNum" sz="quarter" idx="5"/>
          </p:nvPr>
        </p:nvSpPr>
        <p:spPr/>
        <p:txBody>
          <a:bodyPr/>
          <a:lstStyle/>
          <a:p>
            <a:fld id="{BDF77170-9F51-43C8-9CC7-D7E9353D0D56}" type="slidenum">
              <a:rPr lang="en-US" smtClean="0"/>
              <a:t>25</a:t>
            </a:fld>
            <a:endParaRPr lang="en-US"/>
          </a:p>
        </p:txBody>
      </p:sp>
    </p:spTree>
    <p:extLst>
      <p:ext uri="{BB962C8B-B14F-4D97-AF65-F5344CB8AC3E}">
        <p14:creationId xmlns:p14="http://schemas.microsoft.com/office/powerpoint/2010/main" val="265660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Proper body language is extremely important in de-escalation,</a:t>
            </a:r>
            <a:r>
              <a:rPr lang="en-US" baseline="0" dirty="0"/>
              <a:t> making the citizen feel at ease while the officer maintains a tactically sound position.</a:t>
            </a:r>
            <a:endParaRPr lang="en-US" dirty="0"/>
          </a:p>
          <a:p>
            <a:pPr marL="181694" indent="-181694">
              <a:buFont typeface="Arial" panose="020B0604020202020204" pitchFamily="34" charset="0"/>
              <a:buChar char="•"/>
              <a:defRPr/>
            </a:pPr>
            <a:r>
              <a:rPr lang="en-US" dirty="0"/>
              <a:t>Finger pointing may seem accusing or threatening. </a:t>
            </a:r>
          </a:p>
          <a:p>
            <a:pPr marL="181694" indent="-181694">
              <a:buFont typeface="Arial" panose="020B0604020202020204" pitchFamily="34" charset="0"/>
              <a:buChar char="•"/>
              <a:defRPr/>
            </a:pPr>
            <a:r>
              <a:rPr lang="en-US" dirty="0"/>
              <a:t>Shoulder shrugging may seem uncaring or unknowing. </a:t>
            </a:r>
          </a:p>
          <a:p>
            <a:pPr marL="181694" indent="-181694">
              <a:buFont typeface="Arial" panose="020B0604020202020204" pitchFamily="34" charset="0"/>
              <a:buChar char="•"/>
              <a:defRPr/>
            </a:pPr>
            <a:r>
              <a:rPr lang="en-US" dirty="0"/>
              <a:t>Rigid walking may seem unyielding or challenging. </a:t>
            </a:r>
          </a:p>
          <a:p>
            <a:pPr marL="181694" indent="-181694">
              <a:buFont typeface="Arial" panose="020B0604020202020204" pitchFamily="34" charset="0"/>
              <a:buChar char="•"/>
              <a:defRPr/>
            </a:pPr>
            <a:r>
              <a:rPr lang="en-US" dirty="0"/>
              <a:t>Jaw set with clenched teeth shows you are not open- minded to listening to his/her side of the story. </a:t>
            </a:r>
          </a:p>
          <a:p>
            <a:pPr marL="181694" indent="-181694">
              <a:buFont typeface="Arial" panose="020B0604020202020204" pitchFamily="34" charset="0"/>
              <a:buChar char="•"/>
              <a:defRPr/>
            </a:pPr>
            <a:r>
              <a:rPr lang="en-US" dirty="0"/>
              <a:t>Use slow and deliberate movements -- quick actions may surprise or scare the other person.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altLang="en-US" dirty="0"/>
              <a:t>Paying attention to the gestures that a person is making can be beneficial in determining their state of mind:</a:t>
            </a:r>
          </a:p>
          <a:p>
            <a:pPr marL="171450" indent="-171450" eaLnBrk="1" hangingPunct="1">
              <a:buFont typeface="Arial" panose="020B0604020202020204" pitchFamily="34" charset="0"/>
              <a:buChar char="•"/>
            </a:pPr>
            <a:r>
              <a:rPr lang="en-US" altLang="en-US" dirty="0"/>
              <a:t>Lowering the head</a:t>
            </a:r>
          </a:p>
          <a:p>
            <a:pPr marL="171450" indent="-171450" eaLnBrk="1" hangingPunct="1">
              <a:buFont typeface="Arial" panose="020B0604020202020204" pitchFamily="34" charset="0"/>
              <a:buChar char="•"/>
            </a:pPr>
            <a:r>
              <a:rPr lang="en-US" altLang="en-US" dirty="0"/>
              <a:t>Pointing a finger</a:t>
            </a:r>
          </a:p>
          <a:p>
            <a:pPr marL="171450" indent="-171450" eaLnBrk="1" hangingPunct="1">
              <a:buFont typeface="Arial" panose="020B0604020202020204" pitchFamily="34" charset="0"/>
              <a:buChar char="•"/>
            </a:pPr>
            <a:r>
              <a:rPr lang="en-US" altLang="en-US" dirty="0"/>
              <a:t>Hand gestures </a:t>
            </a:r>
          </a:p>
          <a:p>
            <a:pPr marL="171450" indent="-171450" eaLnBrk="1" hangingPunct="1">
              <a:buFont typeface="Arial" panose="020B0604020202020204" pitchFamily="34" charset="0"/>
              <a:buChar char="•"/>
            </a:pPr>
            <a:r>
              <a:rPr lang="en-US" altLang="en-US" dirty="0"/>
              <a:t>Placing a hand on the other person’s shoulder</a:t>
            </a:r>
          </a:p>
          <a:p>
            <a:pPr marL="171450" indent="-171450" eaLnBrk="1" hangingPunct="1">
              <a:buFont typeface="Arial" panose="020B0604020202020204" pitchFamily="34" charset="0"/>
              <a:buChar char="•"/>
            </a:pPr>
            <a:r>
              <a:rPr lang="en-US" altLang="en-US" dirty="0"/>
              <a:t>Gesturing with open arms and palms out</a:t>
            </a:r>
          </a:p>
          <a:p>
            <a:pPr marL="171450" indent="-171450" eaLnBrk="1" hangingPunct="1">
              <a:buFont typeface="Arial" panose="020B0604020202020204" pitchFamily="34" charset="0"/>
              <a:buChar char="•"/>
            </a:pPr>
            <a:r>
              <a:rPr lang="en-US" altLang="en-US" dirty="0"/>
              <a:t>Other Examples?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Remember:</a:t>
            </a:r>
            <a:r>
              <a:rPr lang="en-US" baseline="0" dirty="0"/>
              <a:t> </a:t>
            </a:r>
            <a:r>
              <a:rPr lang="en-US" dirty="0"/>
              <a:t>the keys here are time and distance.  Make sure you have the appropriate distance between yourself and the</a:t>
            </a:r>
            <a:r>
              <a:rPr lang="en-US" baseline="0" dirty="0"/>
              <a:t> individual and slow the event down. You are not in a hurry. The other calls can wait, especially if it means not using force or deadly force. </a:t>
            </a:r>
            <a:endParaRPr lang="en-US" dirty="0"/>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26</a:t>
            </a:fld>
            <a:endParaRPr lang="en-US"/>
          </a:p>
        </p:txBody>
      </p:sp>
    </p:spTree>
    <p:extLst>
      <p:ext uri="{BB962C8B-B14F-4D97-AF65-F5344CB8AC3E}">
        <p14:creationId xmlns:p14="http://schemas.microsoft.com/office/powerpoint/2010/main" val="32354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pPr>
            <a:r>
              <a:rPr lang="en-US" altLang="en-US" dirty="0"/>
              <a:t>Body movements can</a:t>
            </a:r>
            <a:r>
              <a:rPr lang="en-US" altLang="en-US" baseline="0" dirty="0"/>
              <a:t> be key to determining an individual's state of mind and intentions. It is important to pay attention to their position and composure. Are they preparing to fight, or ready to flee? Whether they will be compliant or combative can often be determined by their voluntary or involuntary body movements.</a:t>
            </a:r>
            <a:endParaRPr lang="en-US" altLang="en-US" dirty="0"/>
          </a:p>
          <a:p>
            <a:pPr marL="171450" indent="-171450" eaLnBrk="1" hangingPunct="1">
              <a:buFont typeface="Arial" panose="020B0604020202020204" pitchFamily="34" charset="0"/>
              <a:buChar char="•"/>
            </a:pPr>
            <a:r>
              <a:rPr lang="en-US" altLang="en-US" dirty="0"/>
              <a:t>Measured stride, shoulders back, and head erect</a:t>
            </a:r>
          </a:p>
          <a:p>
            <a:pPr marL="171450" indent="-171450" eaLnBrk="1" hangingPunct="1">
              <a:buFont typeface="Arial" panose="020B0604020202020204" pitchFamily="34" charset="0"/>
              <a:buChar char="•"/>
            </a:pPr>
            <a:r>
              <a:rPr lang="en-US" altLang="en-US" dirty="0"/>
              <a:t>Slouching, head down, leaning against a building</a:t>
            </a:r>
          </a:p>
          <a:p>
            <a:pPr marL="171450" indent="-171450" eaLnBrk="1" hangingPunct="1">
              <a:buFont typeface="Arial" panose="020B0604020202020204" pitchFamily="34" charset="0"/>
              <a:buChar char="•"/>
            </a:pPr>
            <a:r>
              <a:rPr lang="en-US" altLang="en-US" dirty="0"/>
              <a:t>Arms folded, legs crossed</a:t>
            </a:r>
          </a:p>
          <a:p>
            <a:pPr marL="171450" indent="-171450" eaLnBrk="1" hangingPunct="1">
              <a:buFont typeface="Arial" panose="020B0604020202020204" pitchFamily="34" charset="0"/>
              <a:buChar char="•"/>
            </a:pPr>
            <a:r>
              <a:rPr lang="en-US" altLang="en-US" dirty="0"/>
              <a:t>Other examples? </a:t>
            </a:r>
          </a:p>
          <a:p>
            <a:endParaRPr lang="en-US" altLang="en-US" dirty="0"/>
          </a:p>
          <a:p>
            <a:pPr>
              <a:spcBef>
                <a:spcPts val="0"/>
              </a:spcBef>
            </a:pPr>
            <a:r>
              <a:rPr lang="en-US" altLang="en-US" b="1" dirty="0"/>
              <a:t>INSTRUCTOR NOTE: How does</a:t>
            </a:r>
            <a:r>
              <a:rPr lang="en-US" altLang="en-US" b="1" baseline="0" dirty="0"/>
              <a:t> mental illness affect body movement? People with chronic, severe and disabling mental disorders may have trouble communicating in coherent sentences or carrying on conversations with others. Their movements may be much slower, or in repeat rhythmic gestures, or they may make movements such as walking in circles or pacing. The influence of mental illness on psychomotor skills can cause a lack of coordination or control of movement that may impact the way you perceive the individual, and the way they respond to you.</a:t>
            </a:r>
          </a:p>
          <a:p>
            <a:pPr>
              <a:spcBef>
                <a:spcPts val="0"/>
              </a:spcBef>
            </a:pPr>
            <a:r>
              <a:rPr lang="en-US" altLang="en-US" b="1" baseline="0" dirty="0"/>
              <a:t>Just as important is how they receive information from you. Your body movements, verbal commands, or gestures may impact their capability to comprehend what you're doing or asking. Fast or rapid movements and complicated, loud or hurried speech may confuse or sidetrack their ability to respond to you.</a:t>
            </a:r>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27</a:t>
            </a:fld>
            <a:endParaRPr lang="en-US"/>
          </a:p>
        </p:txBody>
      </p:sp>
    </p:spTree>
    <p:extLst>
      <p:ext uri="{BB962C8B-B14F-4D97-AF65-F5344CB8AC3E}">
        <p14:creationId xmlns:p14="http://schemas.microsoft.com/office/powerpoint/2010/main" val="3000347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Challenging postures that tend to threaten another person and escalate any situation include: </a:t>
            </a:r>
          </a:p>
          <a:p>
            <a:pPr marL="176865" indent="-176865">
              <a:buFont typeface="Arial" panose="020B0604020202020204" pitchFamily="34" charset="0"/>
              <a:buChar char="•"/>
            </a:pPr>
            <a:r>
              <a:rPr lang="en-US" altLang="en-US" dirty="0"/>
              <a:t>Face to face </a:t>
            </a:r>
          </a:p>
          <a:p>
            <a:pPr marL="176865" indent="-176865">
              <a:buFont typeface="Arial" panose="020B0604020202020204" pitchFamily="34" charset="0"/>
              <a:buChar char="•"/>
            </a:pPr>
            <a:r>
              <a:rPr lang="en-US" altLang="en-US" dirty="0"/>
              <a:t>Nose to nose </a:t>
            </a:r>
          </a:p>
          <a:p>
            <a:pPr marL="176865" indent="-176865">
              <a:buFont typeface="Arial" panose="020B0604020202020204" pitchFamily="34" charset="0"/>
              <a:buChar char="•"/>
            </a:pPr>
            <a:r>
              <a:rPr lang="en-US" altLang="en-US" dirty="0"/>
              <a:t>Toe to toe </a:t>
            </a:r>
          </a:p>
          <a:p>
            <a:pPr marL="176865" indent="-176865">
              <a:buFont typeface="Arial" panose="020B0604020202020204" pitchFamily="34" charset="0"/>
              <a:buChar char="•"/>
            </a:pPr>
            <a:r>
              <a:rPr lang="en-US" altLang="en-US" dirty="0"/>
              <a:t>Eyeball to eyeball </a:t>
            </a:r>
          </a:p>
          <a:p>
            <a:pPr marL="176865" indent="-176865">
              <a:buFont typeface="Arial" panose="020B0604020202020204" pitchFamily="34" charset="0"/>
              <a:buChar char="•"/>
            </a:pPr>
            <a:r>
              <a:rPr lang="en-US" altLang="en-US" dirty="0"/>
              <a:t>Touching </a:t>
            </a:r>
          </a:p>
          <a:p>
            <a:pPr marL="176865" indent="-176865">
              <a:buFont typeface="Arial" panose="020B0604020202020204" pitchFamily="34" charset="0"/>
              <a:buChar char="•"/>
            </a:pPr>
            <a:r>
              <a:rPr lang="en-US" altLang="en-US" dirty="0"/>
              <a:t>Finger pointing </a:t>
            </a:r>
          </a:p>
          <a:p>
            <a:endParaRPr lang="en-US" altLang="en-US" dirty="0"/>
          </a:p>
          <a:p>
            <a:r>
              <a:rPr lang="en-US" altLang="en-US" b="1" dirty="0"/>
              <a:t>Instructor Note: Officer safety is always of the utmost importance, so make sure you discuss defensive positioning.</a:t>
            </a:r>
          </a:p>
          <a:p>
            <a:endParaRPr lang="en-US" altLang="en-US" dirty="0"/>
          </a:p>
          <a:p>
            <a:r>
              <a:rPr lang="en-US" altLang="en-US" dirty="0"/>
              <a:t>Don’t forget your defensive positioning and defensive tactics training. While de-escalating another person, you want to be in a non-threatening, non-challenging and self-protecting position.  Stay slightly more than a leg’s length away, on an angle and off to the side of the other person.  Make sure that you keep your gun side back and stay far enough away that the other person cannot hit, kick or grab you. </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28</a:t>
            </a:fld>
            <a:endParaRPr lang="en-US"/>
          </a:p>
        </p:txBody>
      </p:sp>
    </p:spTree>
    <p:extLst>
      <p:ext uri="{BB962C8B-B14F-4D97-AF65-F5344CB8AC3E}">
        <p14:creationId xmlns:p14="http://schemas.microsoft.com/office/powerpoint/2010/main" val="267068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powerful de-escalation</a:t>
            </a:r>
            <a:r>
              <a:rPr lang="en-US" baseline="0" dirty="0"/>
              <a:t> tactic is for officers to seek the level of the person they are de-escalating. This tactic may be considered when you are dealing with an unarmed individual who does not appear to be a threat to you or others.  </a:t>
            </a:r>
          </a:p>
          <a:p>
            <a:r>
              <a:rPr lang="en-US" baseline="0" dirty="0"/>
              <a:t>This tactic can be employed in a variety of ways, depending on the situation. Remember: always retain your tactical advantage, but practice methods such as squatting down a safe distance from the subject with your gun side away.  To the individual, this tactic may demonstrate sympathy or compassion, and they will never realize that you are maintaining your defensive posture.   </a:t>
            </a:r>
          </a:p>
          <a:p>
            <a:endParaRPr lang="en-US" baseline="0" dirty="0"/>
          </a:p>
          <a:p>
            <a:r>
              <a:rPr lang="en-US" dirty="0"/>
              <a:t>Seek Their Level</a:t>
            </a:r>
          </a:p>
          <a:p>
            <a:pPr lvl="1"/>
            <a:r>
              <a:rPr lang="en-US" dirty="0"/>
              <a:t>Physically – Squat down,</a:t>
            </a:r>
            <a:r>
              <a:rPr lang="en-US" baseline="0" dirty="0"/>
              <a:t> kneel down or bend over slightly</a:t>
            </a:r>
            <a:endParaRPr lang="en-US" dirty="0"/>
          </a:p>
          <a:p>
            <a:pPr lvl="1"/>
            <a:r>
              <a:rPr lang="en-US" dirty="0"/>
              <a:t>Emotionally – Use</a:t>
            </a:r>
            <a:r>
              <a:rPr lang="en-US" baseline="0" dirty="0"/>
              <a:t> empathy and show understanding to validate their issue</a:t>
            </a:r>
            <a:endParaRPr lang="en-US" dirty="0"/>
          </a:p>
          <a:p>
            <a:pPr lvl="1"/>
            <a:r>
              <a:rPr lang="en-US" dirty="0"/>
              <a:t>Mentally – Speak and move slowly, being deliberate and ensuring</a:t>
            </a:r>
            <a:r>
              <a:rPr lang="en-US" baseline="0" dirty="0"/>
              <a:t> understanding</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29</a:t>
            </a:fld>
            <a:endParaRPr lang="en-US"/>
          </a:p>
        </p:txBody>
      </p:sp>
    </p:spTree>
    <p:extLst>
      <p:ext uri="{BB962C8B-B14F-4D97-AF65-F5344CB8AC3E}">
        <p14:creationId xmlns:p14="http://schemas.microsoft.com/office/powerpoint/2010/main" val="38740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Kevin Dillon: De-escalation tactics</a:t>
            </a:r>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7</a:t>
            </a:fld>
            <a:endParaRPr lang="en-US"/>
          </a:p>
        </p:txBody>
      </p:sp>
    </p:spTree>
    <p:extLst>
      <p:ext uri="{BB962C8B-B14F-4D97-AF65-F5344CB8AC3E}">
        <p14:creationId xmlns:p14="http://schemas.microsoft.com/office/powerpoint/2010/main" val="182278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De-escalation Tactic #2 is to make a connection with the person </a:t>
            </a:r>
            <a:r>
              <a:rPr lang="en-US" dirty="0"/>
              <a:t>in order to</a:t>
            </a:r>
            <a:r>
              <a:rPr lang="en-US" baseline="0" dirty="0"/>
              <a:t> start a conversation and engage the person or as a distraction tool to calm them down.</a:t>
            </a:r>
          </a:p>
          <a:p>
            <a:endParaRPr lang="en-US" baseline="0" dirty="0"/>
          </a:p>
          <a:p>
            <a:r>
              <a:rPr lang="en-US" baseline="0" dirty="0"/>
              <a:t>Officers must use their </a:t>
            </a:r>
            <a:r>
              <a:rPr lang="en-US" dirty="0"/>
              <a:t>observation skills to look for ways to connect</a:t>
            </a:r>
            <a:r>
              <a:rPr lang="en-US" baseline="0" dirty="0"/>
              <a:t> with other people such as noticing:</a:t>
            </a:r>
          </a:p>
          <a:p>
            <a:r>
              <a:rPr lang="en-US" baseline="0" dirty="0"/>
              <a:t>Their clothing: styles, types, logos, words or pictures on shirts, tattoos</a:t>
            </a:r>
          </a:p>
          <a:p>
            <a:r>
              <a:rPr lang="en-US" baseline="0" dirty="0"/>
              <a:t>Jewelry: necklaces, pendants, charm bracelets</a:t>
            </a:r>
          </a:p>
          <a:p>
            <a:r>
              <a:rPr lang="en-US" baseline="0" dirty="0"/>
              <a:t>Vehicle: bumper stickers, other stickers, type of car or motorcycle</a:t>
            </a:r>
          </a:p>
          <a:p>
            <a:r>
              <a:rPr lang="en-US" baseline="0" dirty="0"/>
              <a:t>House/Apartment: signs, flags, banners, trophies</a:t>
            </a:r>
          </a:p>
          <a:p>
            <a:r>
              <a:rPr lang="en-US" baseline="0" dirty="0"/>
              <a:t>Surroundings: Parking lot, field, sporting event</a:t>
            </a:r>
          </a:p>
          <a:p>
            <a:endParaRPr lang="en-US" baseline="0" dirty="0"/>
          </a:p>
          <a:p>
            <a:r>
              <a:rPr lang="en-US" baseline="0" dirty="0"/>
              <a:t>Sometimes officers may need to ask about several different items before finding the one that connects with the individual and breaks down barriers to communication.  One example of this was an officer responding to an attempted suicide call, and in an effort to engage the individual asked about is tattoos (was he in the military), his sneakers (did he play sports) and finally noticed the man was wearing a gold chain with a cross on it and asked him about his religion.  Noting that they shared the same faith, the man then connected with the officer and within minutes they were on the way to the hospital to get him some help. </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30</a:t>
            </a:fld>
            <a:endParaRPr lang="en-US"/>
          </a:p>
        </p:txBody>
      </p:sp>
    </p:spTree>
    <p:extLst>
      <p:ext uri="{BB962C8B-B14F-4D97-AF65-F5344CB8AC3E}">
        <p14:creationId xmlns:p14="http://schemas.microsoft.com/office/powerpoint/2010/main" val="49759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De-escalation Tactic #3 is to distract the person.</a:t>
            </a:r>
          </a:p>
          <a:p>
            <a:endParaRPr lang="en-US" dirty="0"/>
          </a:p>
          <a:p>
            <a:r>
              <a:rPr lang="en-US" dirty="0"/>
              <a:t>Officers can often distract</a:t>
            </a:r>
            <a:r>
              <a:rPr lang="en-US" baseline="0" dirty="0"/>
              <a:t> a person calm them down and engage them in meaningful conversation by discussing another topic.  This tactic differs from connection in that it is often used when the officer can find no visible signs that lead to a connection with the person, or when the person may be suffering from a mental illness.  </a:t>
            </a:r>
          </a:p>
          <a:p>
            <a:endParaRPr lang="en-US" baseline="0" dirty="0"/>
          </a:p>
          <a:p>
            <a:r>
              <a:rPr lang="en-US" baseline="0" dirty="0"/>
              <a:t>Officers can inquire about sports teams, family members, medical treatment or medications in an attempt to distract the person from their current situation. In one situation, the officer encountered a woman on the street who seemed to be in some type of trance, just sitting and whispering to herself but not responding to questions.  When the officer heard her mumbled something about a puppy, she inquired if the lady had a dog and immediately the barrier was broken down.  The lady began to talk about her pet and soon agreed to a trip to the hospital without any resistance or violence. </a:t>
            </a:r>
            <a:endParaRPr lang="en-US" dirty="0"/>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31</a:t>
            </a:fld>
            <a:endParaRPr lang="en-US"/>
          </a:p>
        </p:txBody>
      </p:sp>
    </p:spTree>
    <p:extLst>
      <p:ext uri="{BB962C8B-B14F-4D97-AF65-F5344CB8AC3E}">
        <p14:creationId xmlns:p14="http://schemas.microsoft.com/office/powerpoint/2010/main" val="194145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De-Escalation Tactic #4</a:t>
            </a:r>
            <a:r>
              <a:rPr lang="en-US" u="sng" baseline="0" dirty="0"/>
              <a:t> - Motivate the Person</a:t>
            </a:r>
          </a:p>
          <a:p>
            <a:endParaRPr lang="en-US" baseline="0" dirty="0"/>
          </a:p>
          <a:p>
            <a:r>
              <a:rPr lang="en-US" baseline="0" dirty="0"/>
              <a:t>Another popular de-escalation tactic that is often employed with distraught individuals or those contemplating suicide is </a:t>
            </a:r>
            <a:r>
              <a:rPr lang="en-US" u="sng" baseline="0" dirty="0"/>
              <a:t>motivation</a:t>
            </a:r>
            <a:r>
              <a:rPr lang="en-US" baseline="0" dirty="0"/>
              <a:t>.  Officers can motivate people by explaining how their life matters, how they impact others, and the need for them to assist their family or friends.  </a:t>
            </a:r>
          </a:p>
          <a:p>
            <a:endParaRPr lang="en-US" baseline="0" dirty="0"/>
          </a:p>
          <a:p>
            <a:r>
              <a:rPr lang="en-US" baseline="0" dirty="0"/>
              <a:t>In one instance,  an officer responded to a distraught man in a parked vehicle. The man explained that he did not want to live and that no one cared.  The officer told the person that people care, people you don’t know about and gave him the example of the person who called 911 inquiring about his well-being, and that he as an officer cared to respond and spend whatever time necessary with him. Motivation worked, and the man agreed to seek help.</a:t>
            </a:r>
            <a:endParaRPr lang="en-US" dirty="0"/>
          </a:p>
          <a:p>
            <a:endParaRPr lang="en-US" b="1" dirty="0"/>
          </a:p>
        </p:txBody>
      </p:sp>
      <p:sp>
        <p:nvSpPr>
          <p:cNvPr id="4" name="Slide Number Placeholder 3"/>
          <p:cNvSpPr>
            <a:spLocks noGrp="1"/>
          </p:cNvSpPr>
          <p:nvPr>
            <p:ph type="sldNum" sz="quarter" idx="10"/>
          </p:nvPr>
        </p:nvSpPr>
        <p:spPr/>
        <p:txBody>
          <a:bodyPr/>
          <a:lstStyle/>
          <a:p>
            <a:fld id="{BDF77170-9F51-43C8-9CC7-D7E9353D0D56}" type="slidenum">
              <a:rPr lang="en-US" smtClean="0"/>
              <a:t>32</a:t>
            </a:fld>
            <a:endParaRPr lang="en-US"/>
          </a:p>
        </p:txBody>
      </p:sp>
    </p:spTree>
    <p:extLst>
      <p:ext uri="{BB962C8B-B14F-4D97-AF65-F5344CB8AC3E}">
        <p14:creationId xmlns:p14="http://schemas.microsoft.com/office/powerpoint/2010/main" val="3766421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De-escalation Tactic #5 – Offer Options and Allow Acceptable Decision-Making</a:t>
            </a:r>
          </a:p>
          <a:p>
            <a:endParaRPr lang="en-US" dirty="0"/>
          </a:p>
          <a:p>
            <a:r>
              <a:rPr lang="en-US" dirty="0"/>
              <a:t>One popular de-escalation tactic often employed by hostage negotiators over the years has been to offer a </a:t>
            </a:r>
            <a:r>
              <a:rPr lang="en-US" u="sng" dirty="0"/>
              <a:t>series options </a:t>
            </a:r>
            <a:r>
              <a:rPr lang="en-US" dirty="0"/>
              <a:t>to the</a:t>
            </a:r>
            <a:r>
              <a:rPr lang="en-US" baseline="0" dirty="0"/>
              <a:t> individual that will allow them to make acceptable decisions.  </a:t>
            </a:r>
          </a:p>
          <a:p>
            <a:endParaRPr lang="en-US" baseline="0" dirty="0"/>
          </a:p>
          <a:p>
            <a:r>
              <a:rPr lang="en-US" baseline="0" dirty="0"/>
              <a:t>Officers should ensure that they offer only options that are acceptable to the officer and agency.  For example, if the subject has mentioned during the conversation that they want to harm themselves and the officer knows that the eventual outcome will lead to some form of hospitalization or observation, the officer should not offer an option of a non-custodial release.  </a:t>
            </a:r>
            <a:endParaRPr lang="en-US" dirty="0"/>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33</a:t>
            </a:fld>
            <a:endParaRPr lang="en-US"/>
          </a:p>
        </p:txBody>
      </p:sp>
    </p:spTree>
    <p:extLst>
      <p:ext uri="{BB962C8B-B14F-4D97-AF65-F5344CB8AC3E}">
        <p14:creationId xmlns:p14="http://schemas.microsoft.com/office/powerpoint/2010/main" val="2252416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34</a:t>
            </a:fld>
            <a:endParaRPr lang="en-US"/>
          </a:p>
        </p:txBody>
      </p:sp>
    </p:spTree>
    <p:extLst>
      <p:ext uri="{BB962C8B-B14F-4D97-AF65-F5344CB8AC3E}">
        <p14:creationId xmlns:p14="http://schemas.microsoft.com/office/powerpoint/2010/main" val="316188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Great police work/de-escalation by Officer Linda Gutierrez! 3/7/19</a:t>
            </a:r>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40</a:t>
            </a:fld>
            <a:endParaRPr lang="en-US"/>
          </a:p>
        </p:txBody>
      </p:sp>
    </p:spTree>
    <p:extLst>
      <p:ext uri="{BB962C8B-B14F-4D97-AF65-F5344CB8AC3E}">
        <p14:creationId xmlns:p14="http://schemas.microsoft.com/office/powerpoint/2010/main" val="853725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41</a:t>
            </a:fld>
            <a:endParaRPr lang="en-US"/>
          </a:p>
        </p:txBody>
      </p:sp>
    </p:spTree>
    <p:extLst>
      <p:ext uri="{BB962C8B-B14F-4D97-AF65-F5344CB8AC3E}">
        <p14:creationId xmlns:p14="http://schemas.microsoft.com/office/powerpoint/2010/main" val="7015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42</a:t>
            </a:fld>
            <a:endParaRPr lang="en-US"/>
          </a:p>
        </p:txBody>
      </p:sp>
    </p:spTree>
    <p:extLst>
      <p:ext uri="{BB962C8B-B14F-4D97-AF65-F5344CB8AC3E}">
        <p14:creationId xmlns:p14="http://schemas.microsoft.com/office/powerpoint/2010/main" val="253567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Chalk board exercise – group question</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9</a:t>
            </a:fld>
            <a:endParaRPr lang="en-US"/>
          </a:p>
        </p:txBody>
      </p:sp>
    </p:spTree>
    <p:extLst>
      <p:ext uri="{BB962C8B-B14F-4D97-AF65-F5344CB8AC3E}">
        <p14:creationId xmlns:p14="http://schemas.microsoft.com/office/powerpoint/2010/main" val="396634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10</a:t>
            </a:fld>
            <a:endParaRPr lang="en-US"/>
          </a:p>
        </p:txBody>
      </p:sp>
    </p:spTree>
    <p:extLst>
      <p:ext uri="{BB962C8B-B14F-4D97-AF65-F5344CB8AC3E}">
        <p14:creationId xmlns:p14="http://schemas.microsoft.com/office/powerpoint/2010/main" val="300720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Great listening skills are important in life and may save your life in law enforcement. Active</a:t>
            </a:r>
            <a:r>
              <a:rPr lang="en-US" altLang="en-US" baseline="0" dirty="0"/>
              <a:t> </a:t>
            </a:r>
            <a:r>
              <a:rPr lang="en-US" altLang="en-US" dirty="0"/>
              <a:t>listening skills are the foundation of de-escalation.</a:t>
            </a:r>
          </a:p>
          <a:p>
            <a:pPr eaLnBrk="1" fontAlgn="auto" hangingPunct="1">
              <a:lnSpc>
                <a:spcPct val="115000"/>
              </a:lnSpc>
              <a:spcBef>
                <a:spcPts val="0"/>
              </a:spcBef>
              <a:spcAft>
                <a:spcPts val="1030"/>
              </a:spcAft>
              <a:defRPr/>
            </a:pPr>
            <a:r>
              <a:rPr lang="en-US" sz="1200" kern="1200" dirty="0">
                <a:solidFill>
                  <a:schemeClr val="tx1"/>
                </a:solidFill>
                <a:latin typeface="Arial" charset="0"/>
                <a:ea typeface="Calibri"/>
                <a:cs typeface="Times New Roman"/>
              </a:rPr>
              <a:t>In</a:t>
            </a:r>
            <a:r>
              <a:rPr lang="en-US" sz="1200" kern="1200" baseline="0" dirty="0">
                <a:solidFill>
                  <a:schemeClr val="tx1"/>
                </a:solidFill>
                <a:latin typeface="Arial" charset="0"/>
                <a:ea typeface="Calibri"/>
                <a:cs typeface="Times New Roman"/>
              </a:rPr>
              <a:t> this section we will present</a:t>
            </a:r>
            <a:r>
              <a:rPr lang="en-US" sz="1200" kern="1200" dirty="0">
                <a:solidFill>
                  <a:schemeClr val="tx1"/>
                </a:solidFill>
                <a:latin typeface="Arial" charset="0"/>
                <a:ea typeface="Calibri"/>
                <a:cs typeface="Times New Roman"/>
              </a:rPr>
              <a:t> some specific listening and response techniques for de-escalating situations involving individuals in crisis or emotionally disturbed persons:</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Active Listening</a:t>
            </a:r>
            <a:r>
              <a:rPr lang="en-US" sz="1200" b="1" kern="1200" baseline="0" dirty="0">
                <a:solidFill>
                  <a:schemeClr val="tx1"/>
                </a:solidFill>
                <a:latin typeface="Arial" charset="0"/>
                <a:ea typeface="Calibri"/>
                <a:cs typeface="Times New Roman"/>
              </a:rPr>
              <a:t> </a:t>
            </a:r>
            <a:r>
              <a:rPr lang="en-US" sz="1200" kern="1200" dirty="0">
                <a:solidFill>
                  <a:schemeClr val="tx1"/>
                </a:solidFill>
                <a:latin typeface="Arial" charset="0"/>
                <a:ea typeface="Calibri"/>
                <a:cs typeface="Times New Roman"/>
              </a:rPr>
              <a:t>is a way of </a:t>
            </a:r>
            <a:r>
              <a:rPr lang="en-US" sz="1200" b="0" kern="1200" dirty="0">
                <a:solidFill>
                  <a:schemeClr val="tx1"/>
                </a:solidFill>
                <a:latin typeface="Arial" charset="0"/>
                <a:ea typeface="Calibri"/>
                <a:cs typeface="Times New Roman"/>
              </a:rPr>
              <a:t>listening and responding to another person that improves mutual understanding. Often when people talk to each other, they don’t listen attentively. They are often distracted, half listening, </a:t>
            </a:r>
            <a:r>
              <a:rPr lang="en-US" sz="1200" kern="1200" dirty="0">
                <a:solidFill>
                  <a:schemeClr val="tx1"/>
                </a:solidFill>
                <a:latin typeface="Arial" charset="0"/>
                <a:ea typeface="Calibri"/>
                <a:cs typeface="Times New Roman"/>
              </a:rPr>
              <a:t>half thinking about something else.</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Encouraging/reassuring</a:t>
            </a:r>
            <a:r>
              <a:rPr lang="en-US" sz="1200" kern="1200" dirty="0">
                <a:solidFill>
                  <a:schemeClr val="tx1"/>
                </a:solidFill>
                <a:latin typeface="Arial" charset="0"/>
                <a:ea typeface="Calibri"/>
                <a:cs typeface="Times New Roman"/>
              </a:rPr>
              <a:t> means being sympathetic and reassuring to the speaker and communicating one’s support for the speaker. You</a:t>
            </a:r>
            <a:r>
              <a:rPr lang="en-US" sz="1200" kern="1200" baseline="0" dirty="0">
                <a:solidFill>
                  <a:schemeClr val="tx1"/>
                </a:solidFill>
                <a:latin typeface="Arial" charset="0"/>
                <a:ea typeface="Calibri"/>
                <a:cs typeface="Times New Roman"/>
              </a:rPr>
              <a:t> m</a:t>
            </a:r>
            <a:r>
              <a:rPr lang="en-US" sz="1200" kern="1200" dirty="0">
                <a:solidFill>
                  <a:schemeClr val="tx1"/>
                </a:solidFill>
                <a:latin typeface="Arial" charset="0"/>
                <a:ea typeface="Calibri"/>
                <a:cs typeface="Times New Roman"/>
              </a:rPr>
              <a:t>ay not agree with the subject, but are being encouraging to the speaker.</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Paraphrasing </a:t>
            </a:r>
            <a:r>
              <a:rPr lang="en-US" sz="1200" kern="1200" dirty="0">
                <a:solidFill>
                  <a:schemeClr val="tx1"/>
                </a:solidFill>
                <a:latin typeface="Arial" charset="0"/>
                <a:ea typeface="Calibri"/>
                <a:cs typeface="Times New Roman"/>
              </a:rPr>
              <a:t>is restating what is said to ensure you understand. A restatement does not have to be using the same words, only expressing the same meaning of what was originally stated. A </a:t>
            </a:r>
            <a:r>
              <a:rPr lang="en-US" sz="1200" b="0" kern="1200" dirty="0">
                <a:solidFill>
                  <a:schemeClr val="tx1"/>
                </a:solidFill>
                <a:latin typeface="Arial" charset="0"/>
                <a:ea typeface="Calibri"/>
                <a:cs typeface="Times New Roman"/>
              </a:rPr>
              <a:t>paraphrase</a:t>
            </a:r>
            <a:r>
              <a:rPr lang="en-US" sz="1200" kern="1200" dirty="0">
                <a:solidFill>
                  <a:schemeClr val="tx1"/>
                </a:solidFill>
                <a:latin typeface="Arial" charset="0"/>
                <a:ea typeface="Calibri"/>
                <a:cs typeface="Times New Roman"/>
              </a:rPr>
              <a:t> often clarifies the original statement by putting it into words that are more easily understood.</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Summarizing</a:t>
            </a:r>
            <a:r>
              <a:rPr lang="en-US" sz="1200" kern="1200" dirty="0">
                <a:solidFill>
                  <a:schemeClr val="tx1"/>
                </a:solidFill>
                <a:latin typeface="Arial" charset="0"/>
                <a:ea typeface="Calibri"/>
                <a:cs typeface="Times New Roman"/>
              </a:rPr>
              <a:t> is when the general idea or the most important point is presented. It helps to organize and give credence to the conversation. It's a skill we use every day in a patrol environment or a meeting with a supervisor. </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13</a:t>
            </a:fld>
            <a:endParaRPr lang="en-US"/>
          </a:p>
        </p:txBody>
      </p:sp>
    </p:spTree>
    <p:extLst>
      <p:ext uri="{BB962C8B-B14F-4D97-AF65-F5344CB8AC3E}">
        <p14:creationId xmlns:p14="http://schemas.microsoft.com/office/powerpoint/2010/main" val="97185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Great listening skills are important in life and may save your life in law enforcement. Active</a:t>
            </a:r>
            <a:r>
              <a:rPr lang="en-US" altLang="en-US" baseline="0" dirty="0"/>
              <a:t> </a:t>
            </a:r>
            <a:r>
              <a:rPr lang="en-US" altLang="en-US" dirty="0"/>
              <a:t>listening skills are the foundation of de-escalation.</a:t>
            </a:r>
          </a:p>
          <a:p>
            <a:pPr eaLnBrk="1" fontAlgn="auto" hangingPunct="1">
              <a:lnSpc>
                <a:spcPct val="115000"/>
              </a:lnSpc>
              <a:spcBef>
                <a:spcPts val="0"/>
              </a:spcBef>
              <a:spcAft>
                <a:spcPts val="1030"/>
              </a:spcAft>
              <a:defRPr/>
            </a:pPr>
            <a:r>
              <a:rPr lang="en-US" sz="1200" kern="1200" dirty="0">
                <a:solidFill>
                  <a:schemeClr val="tx1"/>
                </a:solidFill>
                <a:latin typeface="Arial" charset="0"/>
                <a:ea typeface="Calibri"/>
                <a:cs typeface="Times New Roman"/>
              </a:rPr>
              <a:t>In</a:t>
            </a:r>
            <a:r>
              <a:rPr lang="en-US" sz="1200" kern="1200" baseline="0" dirty="0">
                <a:solidFill>
                  <a:schemeClr val="tx1"/>
                </a:solidFill>
                <a:latin typeface="Arial" charset="0"/>
                <a:ea typeface="Calibri"/>
                <a:cs typeface="Times New Roman"/>
              </a:rPr>
              <a:t> this section we will present</a:t>
            </a:r>
            <a:r>
              <a:rPr lang="en-US" sz="1200" kern="1200" dirty="0">
                <a:solidFill>
                  <a:schemeClr val="tx1"/>
                </a:solidFill>
                <a:latin typeface="Arial" charset="0"/>
                <a:ea typeface="Calibri"/>
                <a:cs typeface="Times New Roman"/>
              </a:rPr>
              <a:t> some specific listening and response techniques for de-escalating situations involving individuals in crisis or emotionally disturbed persons:</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Active Listening</a:t>
            </a:r>
            <a:r>
              <a:rPr lang="en-US" sz="1200" b="1" kern="1200" baseline="0" dirty="0">
                <a:solidFill>
                  <a:schemeClr val="tx1"/>
                </a:solidFill>
                <a:latin typeface="Arial" charset="0"/>
                <a:ea typeface="Calibri"/>
                <a:cs typeface="Times New Roman"/>
              </a:rPr>
              <a:t> </a:t>
            </a:r>
            <a:r>
              <a:rPr lang="en-US" sz="1200" kern="1200" dirty="0">
                <a:solidFill>
                  <a:schemeClr val="tx1"/>
                </a:solidFill>
                <a:latin typeface="Arial" charset="0"/>
                <a:ea typeface="Calibri"/>
                <a:cs typeface="Times New Roman"/>
              </a:rPr>
              <a:t>is a way of </a:t>
            </a:r>
            <a:r>
              <a:rPr lang="en-US" sz="1200" b="0" kern="1200" dirty="0">
                <a:solidFill>
                  <a:schemeClr val="tx1"/>
                </a:solidFill>
                <a:latin typeface="Arial" charset="0"/>
                <a:ea typeface="Calibri"/>
                <a:cs typeface="Times New Roman"/>
              </a:rPr>
              <a:t>listening and responding to another person that improves mutual understanding. Often when people talk to each other, they don’t listen attentively. They are often distracted, half listening, </a:t>
            </a:r>
            <a:r>
              <a:rPr lang="en-US" sz="1200" kern="1200" dirty="0">
                <a:solidFill>
                  <a:schemeClr val="tx1"/>
                </a:solidFill>
                <a:latin typeface="Arial" charset="0"/>
                <a:ea typeface="Calibri"/>
                <a:cs typeface="Times New Roman"/>
              </a:rPr>
              <a:t>half thinking about something else.</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Encouraging/reassuring</a:t>
            </a:r>
            <a:r>
              <a:rPr lang="en-US" sz="1200" kern="1200" dirty="0">
                <a:solidFill>
                  <a:schemeClr val="tx1"/>
                </a:solidFill>
                <a:latin typeface="Arial" charset="0"/>
                <a:ea typeface="Calibri"/>
                <a:cs typeface="Times New Roman"/>
              </a:rPr>
              <a:t> means being sympathetic and reassuring to the speaker and communicating one’s support for the speaker. You</a:t>
            </a:r>
            <a:r>
              <a:rPr lang="en-US" sz="1200" kern="1200" baseline="0" dirty="0">
                <a:solidFill>
                  <a:schemeClr val="tx1"/>
                </a:solidFill>
                <a:latin typeface="Arial" charset="0"/>
                <a:ea typeface="Calibri"/>
                <a:cs typeface="Times New Roman"/>
              </a:rPr>
              <a:t> m</a:t>
            </a:r>
            <a:r>
              <a:rPr lang="en-US" sz="1200" kern="1200" dirty="0">
                <a:solidFill>
                  <a:schemeClr val="tx1"/>
                </a:solidFill>
                <a:latin typeface="Arial" charset="0"/>
                <a:ea typeface="Calibri"/>
                <a:cs typeface="Times New Roman"/>
              </a:rPr>
              <a:t>ay not agree with the subject, but are being encouraging to the speaker.</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Paraphrasing </a:t>
            </a:r>
            <a:r>
              <a:rPr lang="en-US" sz="1200" kern="1200" dirty="0">
                <a:solidFill>
                  <a:schemeClr val="tx1"/>
                </a:solidFill>
                <a:latin typeface="Arial" charset="0"/>
                <a:ea typeface="Calibri"/>
                <a:cs typeface="Times New Roman"/>
              </a:rPr>
              <a:t>is restating what is said to ensure you understand. A restatement does not have to be using the same words, only expressing the same meaning of what was originally stated. A </a:t>
            </a:r>
            <a:r>
              <a:rPr lang="en-US" sz="1200" b="0" kern="1200" dirty="0">
                <a:solidFill>
                  <a:schemeClr val="tx1"/>
                </a:solidFill>
                <a:latin typeface="Arial" charset="0"/>
                <a:ea typeface="Calibri"/>
                <a:cs typeface="Times New Roman"/>
              </a:rPr>
              <a:t>paraphrase</a:t>
            </a:r>
            <a:r>
              <a:rPr lang="en-US" sz="1200" kern="1200" dirty="0">
                <a:solidFill>
                  <a:schemeClr val="tx1"/>
                </a:solidFill>
                <a:latin typeface="Arial" charset="0"/>
                <a:ea typeface="Calibri"/>
                <a:cs typeface="Times New Roman"/>
              </a:rPr>
              <a:t> often clarifies the original statement by putting it into words that are more easily understood.</a:t>
            </a:r>
          </a:p>
          <a:p>
            <a:pPr marL="353318" indent="-353318" eaLnBrk="1" fontAlgn="auto" hangingPunct="1">
              <a:lnSpc>
                <a:spcPct val="115000"/>
              </a:lnSpc>
              <a:spcBef>
                <a:spcPts val="0"/>
              </a:spcBef>
              <a:spcAft>
                <a:spcPts val="0"/>
              </a:spcAft>
              <a:buFont typeface="+mj-lt"/>
              <a:buAutoNum type="arabicPeriod"/>
              <a:defRPr/>
            </a:pPr>
            <a:r>
              <a:rPr lang="en-US" sz="1200" b="1" kern="1200" dirty="0">
                <a:solidFill>
                  <a:schemeClr val="tx1"/>
                </a:solidFill>
                <a:latin typeface="Arial" charset="0"/>
                <a:ea typeface="Calibri"/>
                <a:cs typeface="Times New Roman"/>
              </a:rPr>
              <a:t>Summarizing</a:t>
            </a:r>
            <a:r>
              <a:rPr lang="en-US" sz="1200" kern="1200" dirty="0">
                <a:solidFill>
                  <a:schemeClr val="tx1"/>
                </a:solidFill>
                <a:latin typeface="Arial" charset="0"/>
                <a:ea typeface="Calibri"/>
                <a:cs typeface="Times New Roman"/>
              </a:rPr>
              <a:t> is when the general idea or the most important point is presented. It helps to organize and give credence to the conversation. It's a skill we use every day in a patrol environment or a meeting with a supervisor. </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14</a:t>
            </a:fld>
            <a:endParaRPr lang="en-US"/>
          </a:p>
        </p:txBody>
      </p:sp>
    </p:spTree>
    <p:extLst>
      <p:ext uri="{BB962C8B-B14F-4D97-AF65-F5344CB8AC3E}">
        <p14:creationId xmlns:p14="http://schemas.microsoft.com/office/powerpoint/2010/main" val="401528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Employing active listening techniques enables you to understand how the citizen feels, and view the situation as they do. It also shows that you care and that you feel that what’s being said is important.</a:t>
            </a:r>
          </a:p>
          <a:p>
            <a:pPr eaLnBrk="1" hangingPunct="1">
              <a:spcBef>
                <a:spcPct val="0"/>
              </a:spcBef>
            </a:pPr>
            <a:r>
              <a:rPr lang="en-US" altLang="en-US" dirty="0"/>
              <a:t>     We often pretend to listen, because it is human nature; yet real listening takes effort and thought.  It involves active participation, listening to not only what is said, but how it is said.  Active listening involves recognizing that the tone of voice used or non-verbal clues may indicate true feelings. Sometimes simply being quiet will not do, and active listening is required.</a:t>
            </a:r>
          </a:p>
          <a:p>
            <a:pPr defTabSz="917143" eaLnBrk="1" fontAlgn="auto" hangingPunct="1">
              <a:lnSpc>
                <a:spcPct val="115000"/>
              </a:lnSpc>
              <a:spcBef>
                <a:spcPts val="0"/>
              </a:spcBef>
              <a:spcAft>
                <a:spcPts val="1030"/>
              </a:spcAft>
              <a:defRPr/>
            </a:pPr>
            <a:r>
              <a:rPr lang="en-US" sz="1200" kern="1200" dirty="0">
                <a:solidFill>
                  <a:schemeClr val="tx1"/>
                </a:solidFill>
                <a:latin typeface="Arial" charset="0"/>
                <a:ea typeface="+mn-ea"/>
                <a:cs typeface="+mn-cs"/>
              </a:rPr>
              <a:t>     Active listening is a way of listening and responding to another person that improves mutual understanding. Often when people talk to each other, they don’t listen attentively. They are often distracted, half listening, half thinking about something else. Active listening techniques include:</a:t>
            </a:r>
            <a:endParaRPr lang="en-US" dirty="0">
              <a:solidFill>
                <a:schemeClr val="tx1"/>
              </a:solidFill>
              <a:ea typeface="Calibri"/>
              <a:cs typeface="Times New Roman"/>
            </a:endParaRP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Engaging the other person in discussing their feelings.</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Listening to the person without judging.</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Paying close attention to what the person says.</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Reflecting or restating what the person has said.</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Asking clarifying questions to show that you want to understand.</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Maintaining comfortable eye contact.</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Using minimal prompts, such as “I see” and “ah”.</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Being patient and not interrupting.  It is important to be patient, even when the person may not be communicating well, is repetitive, or is speaking more slowly and less clearly than usual.</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Allowing silences.</a:t>
            </a:r>
          </a:p>
          <a:p>
            <a:pPr eaLnBrk="1" fontAlgn="auto" hangingPunct="1">
              <a:lnSpc>
                <a:spcPct val="115000"/>
              </a:lnSpc>
              <a:spcBef>
                <a:spcPts val="0"/>
              </a:spcBef>
              <a:spcAft>
                <a:spcPts val="1030"/>
              </a:spcAft>
              <a:defRPr/>
            </a:pPr>
            <a:r>
              <a:rPr lang="en-US" dirty="0">
                <a:solidFill>
                  <a:schemeClr val="tx1"/>
                </a:solidFill>
                <a:ea typeface="Calibri"/>
                <a:cs typeface="Times New Roman"/>
              </a:rPr>
              <a:t>When employing Active Listening:</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Maintain</a:t>
            </a:r>
            <a:r>
              <a:rPr lang="en-US" baseline="0" dirty="0">
                <a:solidFill>
                  <a:schemeClr val="tx1"/>
                </a:solidFill>
                <a:ea typeface="Calibri"/>
                <a:cs typeface="Times New Roman"/>
              </a:rPr>
              <a:t> an open body position.</a:t>
            </a:r>
            <a:endParaRPr lang="en-US" dirty="0">
              <a:solidFill>
                <a:schemeClr val="tx1"/>
              </a:solidFill>
              <a:ea typeface="Calibri"/>
              <a:cs typeface="Times New Roman"/>
            </a:endParaRP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Do not be critical.</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Do not express frustration at the youth.</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Do not give flippant or unhelpful advice such as “stay out of trouble.”</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dirty="0">
                <a:solidFill>
                  <a:schemeClr val="tx1"/>
                </a:solidFill>
                <a:ea typeface="Calibri"/>
                <a:cs typeface="Times New Roman"/>
              </a:rPr>
              <a:t>Avoid confrontation unless necessary to prevent harmful or dangerous acts.</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15</a:t>
            </a:fld>
            <a:endParaRPr lang="en-US"/>
          </a:p>
        </p:txBody>
      </p:sp>
    </p:spTree>
    <p:extLst>
      <p:ext uri="{BB962C8B-B14F-4D97-AF65-F5344CB8AC3E}">
        <p14:creationId xmlns:p14="http://schemas.microsoft.com/office/powerpoint/2010/main" val="222598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eaLnBrk="1" fontAlgn="auto" hangingPunct="1">
              <a:lnSpc>
                <a:spcPct val="100000"/>
              </a:lnSpc>
              <a:spcBef>
                <a:spcPts val="0"/>
              </a:spcBef>
              <a:spcAft>
                <a:spcPts val="0"/>
              </a:spcAft>
              <a:defRPr/>
            </a:pPr>
            <a:r>
              <a:rPr lang="en-US" dirty="0">
                <a:latin typeface="Arial" panose="020B0604020202020204" pitchFamily="34" charset="0"/>
                <a:cs typeface="Arial" panose="020B0604020202020204" pitchFamily="34" charset="0"/>
              </a:rPr>
              <a:t>The technique of </a:t>
            </a:r>
            <a:r>
              <a:rPr lang="en-US" b="1" dirty="0">
                <a:latin typeface="Arial" panose="020B0604020202020204" pitchFamily="34" charset="0"/>
                <a:cs typeface="Arial" panose="020B0604020202020204" pitchFamily="34" charset="0"/>
              </a:rPr>
              <a:t>encouraging/reassuring</a:t>
            </a:r>
            <a:r>
              <a:rPr lang="en-US" dirty="0">
                <a:latin typeface="Arial" panose="020B0604020202020204" pitchFamily="34" charset="0"/>
                <a:cs typeface="Arial" panose="020B0604020202020204" pitchFamily="34" charset="0"/>
              </a:rPr>
              <a:t> means being sympathetic and reassuring to the speaker. It involves the use of noncommittal words and a positive tone of voice. This puts the person more at ease so that he doesn’t immediately feel on the defensive. If an officer rules the encounter by threat and intimidation, the person may rebel and fight back, which will just feed into the negative image of authority that some individuals have. You don’t have to agree with the subject to be</a:t>
            </a:r>
            <a:r>
              <a:rPr lang="en-US" sz="1200" kern="1200" dirty="0">
                <a:solidFill>
                  <a:schemeClr val="tx1"/>
                </a:solidFill>
                <a:latin typeface="Arial" charset="0"/>
                <a:ea typeface="+mn-ea"/>
                <a:cs typeface="+mn-cs"/>
              </a:rPr>
              <a:t> </a:t>
            </a:r>
            <a:r>
              <a:rPr lang="en-US" dirty="0">
                <a:latin typeface="Arial" panose="020B0604020202020204" pitchFamily="34" charset="0"/>
                <a:cs typeface="Arial" panose="020B0604020202020204" pitchFamily="34" charset="0"/>
              </a:rPr>
              <a:t>sympathetic and encouraging to him.</a:t>
            </a:r>
          </a:p>
          <a:p>
            <a:pPr eaLnBrk="1" fontAlgn="auto" hangingPunct="1">
              <a:lnSpc>
                <a:spcPct val="100000"/>
              </a:lnSpc>
              <a:spcBef>
                <a:spcPts val="0"/>
              </a:spcBef>
              <a:spcAft>
                <a:spcPts val="0"/>
              </a:spcAft>
              <a:defRPr/>
            </a:pPr>
            <a:endParaRPr lang="en-US" dirty="0">
              <a:solidFill>
                <a:schemeClr val="tx1"/>
              </a:solidFill>
              <a:latin typeface="Arial" panose="020B0604020202020204" pitchFamily="34" charset="0"/>
              <a:ea typeface="Calibri"/>
              <a:cs typeface="Arial" panose="020B0604020202020204" pitchFamily="34" charset="0"/>
            </a:endParaRPr>
          </a:p>
          <a:p>
            <a:pPr eaLnBrk="1" fontAlgn="auto" hangingPunct="1">
              <a:lnSpc>
                <a:spcPct val="100000"/>
              </a:lnSpc>
              <a:spcBef>
                <a:spcPts val="0"/>
              </a:spcBef>
              <a:spcAft>
                <a:spcPts val="0"/>
              </a:spcAft>
              <a:defRPr/>
            </a:pPr>
            <a:r>
              <a:rPr lang="en-US" dirty="0">
                <a:solidFill>
                  <a:schemeClr val="tx1"/>
                </a:solidFill>
                <a:latin typeface="Arial" panose="020B0604020202020204" pitchFamily="34" charset="0"/>
                <a:ea typeface="Calibri"/>
                <a:cs typeface="Arial" panose="020B0604020202020204" pitchFamily="34" charset="0"/>
              </a:rPr>
              <a:t>Asking open-ended questions forces the person to explain or to expand on an answer.  An open-ended question – which is not always a true question, but rather a statement which asks for a response - is designed to encourage the individual to provide a full answer rather than a one- or two-word response.  Examples of open-ended questions are:</a:t>
            </a:r>
          </a:p>
          <a:p>
            <a:pPr marL="353318" indent="-353318" eaLnBrk="1" fontAlgn="auto" hangingPunct="1">
              <a:lnSpc>
                <a:spcPct val="100000"/>
              </a:lnSpc>
              <a:spcBef>
                <a:spcPts val="0"/>
              </a:spcBef>
              <a:spcAft>
                <a:spcPts val="0"/>
              </a:spcAft>
              <a:buFont typeface="Arial"/>
              <a:buChar char="•"/>
              <a:defRPr/>
            </a:pPr>
            <a:r>
              <a:rPr lang="en-US" dirty="0">
                <a:solidFill>
                  <a:schemeClr val="tx1"/>
                </a:solidFill>
                <a:latin typeface="Arial" panose="020B0604020202020204" pitchFamily="34" charset="0"/>
                <a:ea typeface="Calibri"/>
                <a:cs typeface="Arial" panose="020B0604020202020204" pitchFamily="34" charset="0"/>
              </a:rPr>
              <a:t>“Tell me more about that.”</a:t>
            </a:r>
          </a:p>
          <a:p>
            <a:pPr marL="353318" indent="-353318" eaLnBrk="1" fontAlgn="auto" hangingPunct="1">
              <a:lnSpc>
                <a:spcPct val="100000"/>
              </a:lnSpc>
              <a:spcBef>
                <a:spcPts val="0"/>
              </a:spcBef>
              <a:spcAft>
                <a:spcPts val="0"/>
              </a:spcAft>
              <a:buFont typeface="Arial"/>
              <a:buChar char="•"/>
              <a:defRPr/>
            </a:pPr>
            <a:r>
              <a:rPr lang="en-US" dirty="0">
                <a:solidFill>
                  <a:schemeClr val="tx1"/>
                </a:solidFill>
                <a:latin typeface="Arial" panose="020B0604020202020204" pitchFamily="34" charset="0"/>
                <a:ea typeface="Calibri"/>
                <a:cs typeface="Arial" panose="020B0604020202020204" pitchFamily="34" charset="0"/>
              </a:rPr>
              <a:t>“Help me to understand.”</a:t>
            </a:r>
          </a:p>
          <a:p>
            <a:pPr marL="353318" indent="-353318" eaLnBrk="1" fontAlgn="auto" hangingPunct="1">
              <a:lnSpc>
                <a:spcPct val="100000"/>
              </a:lnSpc>
              <a:spcBef>
                <a:spcPts val="0"/>
              </a:spcBef>
              <a:spcAft>
                <a:spcPts val="0"/>
              </a:spcAft>
              <a:buFont typeface="Arial"/>
              <a:buChar char="•"/>
              <a:defRPr/>
            </a:pPr>
            <a:r>
              <a:rPr lang="en-US" dirty="0">
                <a:solidFill>
                  <a:schemeClr val="tx1"/>
                </a:solidFill>
                <a:latin typeface="Arial" panose="020B0604020202020204" pitchFamily="34" charset="0"/>
                <a:ea typeface="Calibri"/>
                <a:cs typeface="Arial" panose="020B0604020202020204" pitchFamily="34" charset="0"/>
              </a:rPr>
              <a:t>“Teach me.”</a:t>
            </a:r>
          </a:p>
          <a:p>
            <a:pPr eaLnBrk="1" fontAlgn="auto" hangingPunct="1">
              <a:lnSpc>
                <a:spcPct val="100000"/>
              </a:lnSpc>
              <a:spcBef>
                <a:spcPts val="0"/>
              </a:spcBef>
              <a:spcAft>
                <a:spcPts val="0"/>
              </a:spcAft>
              <a:defRPr/>
            </a:pPr>
            <a:endParaRPr lang="en-US" dirty="0">
              <a:solidFill>
                <a:schemeClr val="tx1"/>
              </a:solidFill>
              <a:latin typeface="Arial" panose="020B0604020202020204" pitchFamily="34" charset="0"/>
              <a:ea typeface="Calibri"/>
              <a:cs typeface="Arial" panose="020B0604020202020204" pitchFamily="34" charset="0"/>
            </a:endParaRPr>
          </a:p>
          <a:p>
            <a:pPr eaLnBrk="1" fontAlgn="auto" hangingPunct="1">
              <a:lnSpc>
                <a:spcPct val="100000"/>
              </a:lnSpc>
              <a:spcBef>
                <a:spcPts val="0"/>
              </a:spcBef>
              <a:spcAft>
                <a:spcPts val="0"/>
              </a:spcAft>
              <a:defRPr/>
            </a:pPr>
            <a:r>
              <a:rPr lang="en-US" dirty="0">
                <a:solidFill>
                  <a:schemeClr val="tx1"/>
                </a:solidFill>
                <a:latin typeface="Arial" panose="020B0604020202020204" pitchFamily="34" charset="0"/>
                <a:ea typeface="Calibri"/>
                <a:cs typeface="Arial" panose="020B0604020202020204" pitchFamily="34" charset="0"/>
              </a:rPr>
              <a:t>Many </a:t>
            </a:r>
            <a:r>
              <a:rPr lang="en-US" baseline="0" dirty="0">
                <a:solidFill>
                  <a:schemeClr val="tx1"/>
                </a:solidFill>
                <a:latin typeface="Arial" panose="020B0604020202020204" pitchFamily="34" charset="0"/>
                <a:ea typeface="Calibri"/>
                <a:cs typeface="Arial" panose="020B0604020202020204" pitchFamily="34" charset="0"/>
              </a:rPr>
              <a:t>times people in crisis </a:t>
            </a:r>
            <a:r>
              <a:rPr lang="en-US" dirty="0">
                <a:solidFill>
                  <a:schemeClr val="tx1"/>
                </a:solidFill>
                <a:latin typeface="Arial" panose="020B0604020202020204" pitchFamily="34" charset="0"/>
                <a:ea typeface="Calibri"/>
                <a:cs typeface="Arial" panose="020B0604020202020204" pitchFamily="34" charset="0"/>
              </a:rPr>
              <a:t>do not realize that there are support organizations available to help them.  Thus another aspect of this response is to encourage appropriate help, if needed.  You can offer to help them seek out options, and encourage them not to give up on finding appropriate help if they need it.</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16</a:t>
            </a:fld>
            <a:endParaRPr lang="en-US"/>
          </a:p>
        </p:txBody>
      </p:sp>
    </p:spTree>
    <p:extLst>
      <p:ext uri="{BB962C8B-B14F-4D97-AF65-F5344CB8AC3E}">
        <p14:creationId xmlns:p14="http://schemas.microsoft.com/office/powerpoint/2010/main" val="255496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mn-ea"/>
                <a:cs typeface="+mn-cs"/>
              </a:rPr>
              <a:t>The de-escalation technique of </a:t>
            </a:r>
            <a:r>
              <a:rPr lang="en-US" sz="1200" b="1" kern="1200" dirty="0">
                <a:solidFill>
                  <a:schemeClr val="tx1"/>
                </a:solidFill>
                <a:latin typeface="Arial" charset="0"/>
                <a:ea typeface="+mn-ea"/>
                <a:cs typeface="+mn-cs"/>
              </a:rPr>
              <a:t>paraphrasing</a:t>
            </a:r>
            <a:r>
              <a:rPr lang="en-US" sz="1200" kern="1200" dirty="0">
                <a:solidFill>
                  <a:schemeClr val="tx1"/>
                </a:solidFill>
                <a:latin typeface="Arial" charset="0"/>
                <a:ea typeface="+mn-ea"/>
                <a:cs typeface="+mn-cs"/>
              </a:rPr>
              <a:t> means restating what is said to ensure that you understand. It involves giving the other person back your understanding of what he is saying.  It emphasizes what is important to him.  It allows for clarification, and shows that you are listening.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Paraphrasing builds trust and rapport. In paraphrasing, you restate the basic issue in your own words, not simply repeating his.  If you "parrot" what he has said, it may seem as though you are humoring, pacifying, or manipulating him.</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Paraphrasing forces the other person to listen. Hearing the issue voiced aloud by someone else may give him a different view of his own thoughts. </a:t>
            </a:r>
          </a:p>
          <a:p>
            <a:endParaRPr lang="en-US" dirty="0"/>
          </a:p>
        </p:txBody>
      </p:sp>
      <p:sp>
        <p:nvSpPr>
          <p:cNvPr id="4" name="Slide Number Placeholder 3"/>
          <p:cNvSpPr>
            <a:spLocks noGrp="1"/>
          </p:cNvSpPr>
          <p:nvPr>
            <p:ph type="sldNum" sz="quarter" idx="10"/>
          </p:nvPr>
        </p:nvSpPr>
        <p:spPr/>
        <p:txBody>
          <a:bodyPr/>
          <a:lstStyle/>
          <a:p>
            <a:fld id="{BDF77170-9F51-43C8-9CC7-D7E9353D0D56}" type="slidenum">
              <a:rPr lang="en-US" smtClean="0"/>
              <a:t>17</a:t>
            </a:fld>
            <a:endParaRPr lang="en-US"/>
          </a:p>
        </p:txBody>
      </p:sp>
    </p:spTree>
    <p:extLst>
      <p:ext uri="{BB962C8B-B14F-4D97-AF65-F5344CB8AC3E}">
        <p14:creationId xmlns:p14="http://schemas.microsoft.com/office/powerpoint/2010/main" val="146310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8/6/2020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8/6/2020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flGwyWcft8"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1N218VPwD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youtu.be/NPNtVmKAJUQ" TargetMode="External"/><Relationship Id="rId4" Type="http://schemas.openxmlformats.org/officeDocument/2006/relationships/hyperlink" Target="https://youtu.be/DNAqnO8-rQ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xwwVjzigP5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youtube.com/watch?v=L1BTzPyi9n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lp.post.ca.gov/activity/3150" TargetMode="External"/><Relationship Id="rId4" Type="http://schemas.openxmlformats.org/officeDocument/2006/relationships/hyperlink" Target="https://www.youtube.com/watch?v=7hLwfH5SpBI&amp;feature=youtu.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oliceone.com/Officer-Safety/videos/5955977-Kevin-Dillon-De-escalation-tactic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De-escalation Training</a:t>
            </a:r>
          </a:p>
        </p:txBody>
      </p:sp>
      <p:sp>
        <p:nvSpPr>
          <p:cNvPr id="3" name="Subtitle 2"/>
          <p:cNvSpPr>
            <a:spLocks noGrp="1"/>
          </p:cNvSpPr>
          <p:nvPr>
            <p:ph type="subTitle" idx="1"/>
          </p:nvPr>
        </p:nvSpPr>
        <p:spPr>
          <a:xfrm>
            <a:off x="1261872" y="4982797"/>
            <a:ext cx="3596731" cy="1691640"/>
          </a:xfrm>
        </p:spPr>
        <p:txBody>
          <a:bodyPr/>
          <a:lstStyle/>
          <a:p>
            <a:r>
              <a:rPr lang="en-US" dirty="0"/>
              <a:t>Sgt. Michael Shaffer</a:t>
            </a:r>
          </a:p>
          <a:p>
            <a:r>
              <a:rPr lang="en-US" dirty="0"/>
              <a:t>Sgt. Grimaldi</a:t>
            </a:r>
          </a:p>
          <a:p>
            <a:endParaRPr lang="en-US" dirty="0"/>
          </a:p>
        </p:txBody>
      </p:sp>
      <p:sp>
        <p:nvSpPr>
          <p:cNvPr id="5" name="Subtitle 2"/>
          <p:cNvSpPr txBox="1">
            <a:spLocks/>
          </p:cNvSpPr>
          <p:nvPr/>
        </p:nvSpPr>
        <p:spPr>
          <a:xfrm>
            <a:off x="7803653" y="4986209"/>
            <a:ext cx="3596731" cy="1340893"/>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r"/>
            <a:r>
              <a:rPr lang="en-US" dirty="0"/>
              <a:t>August 12, 2020</a:t>
            </a:r>
          </a:p>
          <a:p>
            <a:pPr algn="r"/>
            <a:r>
              <a:rPr lang="en-US" dirty="0"/>
              <a:t>August 15,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872" y="573343"/>
            <a:ext cx="1345123" cy="164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74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De-escalation Origins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31243" y="1349828"/>
            <a:ext cx="6604871" cy="445046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2800" dirty="0"/>
          </a:p>
        </p:txBody>
      </p:sp>
      <p:sp>
        <p:nvSpPr>
          <p:cNvPr id="8" name="TextBox 7"/>
          <p:cNvSpPr txBox="1"/>
          <p:nvPr/>
        </p:nvSpPr>
        <p:spPr>
          <a:xfrm>
            <a:off x="1131243" y="1212561"/>
            <a:ext cx="10187245" cy="7848302"/>
          </a:xfrm>
          <a:prstGeom prst="rect">
            <a:avLst/>
          </a:prstGeom>
          <a:noFill/>
        </p:spPr>
        <p:txBody>
          <a:bodyPr wrap="square" rtlCol="0">
            <a:spAutoFit/>
          </a:bodyPr>
          <a:lstStyle/>
          <a:p>
            <a:pPr algn="ctr"/>
            <a:r>
              <a:rPr lang="en-US" sz="3200" dirty="0"/>
              <a:t>De-escalation is not a new concept. Police have been using de-escalation techniques since the beginning of policing.</a:t>
            </a:r>
          </a:p>
          <a:p>
            <a:pPr algn="ctr"/>
            <a:endParaRPr lang="en-US" sz="1200" dirty="0"/>
          </a:p>
          <a:p>
            <a:pPr algn="ctr"/>
            <a:r>
              <a:rPr lang="en-US" sz="3200" dirty="0"/>
              <a:t>George “Doc” Thompson, PhD is known as the father of tactical communication. He published his first book on Verbal Judo for Police in 1983.</a:t>
            </a:r>
          </a:p>
          <a:p>
            <a:pPr algn="ctr"/>
            <a:endParaRPr lang="en-US" sz="1200" dirty="0"/>
          </a:p>
          <a:p>
            <a:pPr algn="ctr"/>
            <a:r>
              <a:rPr lang="en-US" sz="3200" i="1" dirty="0"/>
              <a:t>“I simply used my academic background to put words to what great cops have always done.”</a:t>
            </a:r>
          </a:p>
          <a:p>
            <a:pPr algn="ctr"/>
            <a:r>
              <a:rPr lang="en-US" sz="3200" i="1" dirty="0"/>
              <a:t>- George “Doc” Thompson</a:t>
            </a:r>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p:txBody>
      </p:sp>
    </p:spTree>
    <p:extLst>
      <p:ext uri="{BB962C8B-B14F-4D97-AF65-F5344CB8AC3E}">
        <p14:creationId xmlns:p14="http://schemas.microsoft.com/office/powerpoint/2010/main" val="27850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1276353"/>
          </a:xfrm>
        </p:spPr>
        <p:txBody>
          <a:bodyPr>
            <a:normAutofit/>
          </a:bodyPr>
          <a:lstStyle/>
          <a:p>
            <a:r>
              <a:rPr lang="en-US" sz="4000" dirty="0"/>
              <a:t>Module 2 – De-escalation Techniques and              	             Strategies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034" y="2428874"/>
            <a:ext cx="7331469" cy="3263265"/>
          </a:xfrm>
          <a:prstGeom prst="rect">
            <a:avLst/>
          </a:prstGeom>
        </p:spPr>
      </p:pic>
    </p:spTree>
    <p:extLst>
      <p:ext uri="{BB962C8B-B14F-4D97-AF65-F5344CB8AC3E}">
        <p14:creationId xmlns:p14="http://schemas.microsoft.com/office/powerpoint/2010/main" val="415958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De-Escalation Starts with You</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287512"/>
            <a:ext cx="10187245" cy="4893647"/>
          </a:xfrm>
          <a:prstGeom prst="rect">
            <a:avLst/>
          </a:prstGeom>
          <a:noFill/>
        </p:spPr>
        <p:txBody>
          <a:bodyPr wrap="square" rtlCol="0">
            <a:spAutoFit/>
          </a:bodyPr>
          <a:lstStyle/>
          <a:p>
            <a:r>
              <a:rPr lang="en-US" sz="3200" dirty="0"/>
              <a:t>De-escalation skill starts with self-awareness:</a:t>
            </a:r>
          </a:p>
          <a:p>
            <a:pPr marL="457200" indent="-457200">
              <a:buFont typeface="Wingdings" panose="05000000000000000000" pitchFamily="2" charset="2"/>
              <a:buChar char="Ø"/>
            </a:pPr>
            <a:r>
              <a:rPr lang="en-US" sz="3200" dirty="0"/>
              <a:t>Self care </a:t>
            </a:r>
          </a:p>
          <a:p>
            <a:pPr marL="457200" indent="-457200">
              <a:buFont typeface="Wingdings" panose="05000000000000000000" pitchFamily="2" charset="2"/>
              <a:buChar char="Ø"/>
            </a:pPr>
            <a:r>
              <a:rPr lang="en-US" sz="3200" dirty="0"/>
              <a:t>Physical fitness/Healthy lifestyle</a:t>
            </a:r>
          </a:p>
          <a:p>
            <a:pPr marL="914400" lvl="1" indent="-457200">
              <a:buFont typeface="Wingdings" panose="05000000000000000000" pitchFamily="2" charset="2"/>
              <a:buChar char="Ø"/>
            </a:pPr>
            <a:r>
              <a:rPr lang="en-US" sz="2800" dirty="0"/>
              <a:t>Can affect confidence levels</a:t>
            </a:r>
          </a:p>
          <a:p>
            <a:pPr marL="457200" indent="-457200">
              <a:buFont typeface="Wingdings" panose="05000000000000000000" pitchFamily="2" charset="2"/>
              <a:buChar char="Ø"/>
            </a:pPr>
            <a:r>
              <a:rPr lang="en-US" sz="3200" dirty="0"/>
              <a:t>Are you stressed? How does this stress affect you at work?</a:t>
            </a:r>
          </a:p>
          <a:p>
            <a:pPr marL="914400" lvl="1" indent="-457200">
              <a:buFont typeface="Wingdings" panose="05000000000000000000" pitchFamily="2" charset="2"/>
              <a:buChar char="Ø"/>
            </a:pPr>
            <a:r>
              <a:rPr lang="en-US" sz="2800" dirty="0"/>
              <a:t>Your stress reaction can greatly affect the outcome of your interaction with the other person.</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Tree>
    <p:extLst>
      <p:ext uri="{BB962C8B-B14F-4D97-AF65-F5344CB8AC3E}">
        <p14:creationId xmlns:p14="http://schemas.microsoft.com/office/powerpoint/2010/main" val="1035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Strategy: Crisis vs. Problem</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10912" y="1287525"/>
            <a:ext cx="4922716" cy="4893647"/>
          </a:xfrm>
          <a:prstGeom prst="rect">
            <a:avLst/>
          </a:prstGeom>
          <a:noFill/>
        </p:spPr>
        <p:txBody>
          <a:bodyPr wrap="square" rtlCol="0">
            <a:spAutoFit/>
          </a:bodyPr>
          <a:lstStyle/>
          <a:p>
            <a:r>
              <a:rPr lang="en-US" sz="3600" dirty="0"/>
              <a:t>Problems:</a:t>
            </a:r>
          </a:p>
          <a:p>
            <a:pPr marL="571500" indent="-571500">
              <a:buFont typeface="Arial" panose="020B0604020202020204" pitchFamily="34" charset="0"/>
              <a:buChar char="•"/>
            </a:pPr>
            <a:r>
              <a:rPr lang="en-US" sz="3600" dirty="0"/>
              <a:t>Lack urgency</a:t>
            </a:r>
          </a:p>
          <a:p>
            <a:pPr marL="571500" indent="-571500">
              <a:buFont typeface="Arial" panose="020B0604020202020204" pitchFamily="34" charset="0"/>
              <a:buChar char="•"/>
            </a:pPr>
            <a:r>
              <a:rPr lang="en-US" sz="3600" dirty="0"/>
              <a:t>Have time</a:t>
            </a:r>
          </a:p>
          <a:p>
            <a:pPr marL="571500" indent="-571500">
              <a:buFont typeface="Arial" panose="020B0604020202020204" pitchFamily="34" charset="0"/>
              <a:buChar char="•"/>
            </a:pPr>
            <a:r>
              <a:rPr lang="en-US" sz="3600" dirty="0"/>
              <a:t>Maybe do not need intervention</a:t>
            </a:r>
          </a:p>
          <a:p>
            <a:pPr marL="571500" indent="-571500">
              <a:buFont typeface="Arial" panose="020B0604020202020204" pitchFamily="34" charset="0"/>
              <a:buChar char="•"/>
            </a:pPr>
            <a:endParaRPr lang="en-US" sz="3600" dirty="0"/>
          </a:p>
          <a:p>
            <a:pPr marL="457200" indent="-457200">
              <a:buFontTx/>
              <a:buChar char="-"/>
            </a:pPr>
            <a:endParaRPr lang="en-US" sz="3200"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
        <p:nvSpPr>
          <p:cNvPr id="8" name="TextBox 7"/>
          <p:cNvSpPr txBox="1"/>
          <p:nvPr/>
        </p:nvSpPr>
        <p:spPr>
          <a:xfrm>
            <a:off x="6532278" y="1287525"/>
            <a:ext cx="4922716" cy="5447645"/>
          </a:xfrm>
          <a:prstGeom prst="rect">
            <a:avLst/>
          </a:prstGeom>
          <a:noFill/>
        </p:spPr>
        <p:txBody>
          <a:bodyPr wrap="square" rtlCol="0">
            <a:spAutoFit/>
          </a:bodyPr>
          <a:lstStyle/>
          <a:p>
            <a:r>
              <a:rPr lang="en-US" sz="3600" dirty="0"/>
              <a:t>Crisis:</a:t>
            </a:r>
          </a:p>
          <a:p>
            <a:pPr marL="571500" indent="-571500">
              <a:buFont typeface="Arial" panose="020B0604020202020204" pitchFamily="34" charset="0"/>
              <a:buChar char="•"/>
            </a:pPr>
            <a:r>
              <a:rPr lang="en-US" sz="3600" dirty="0"/>
              <a:t>Must be acted on immediately</a:t>
            </a:r>
          </a:p>
          <a:p>
            <a:pPr marL="571500" indent="-571500">
              <a:buFont typeface="Arial" panose="020B0604020202020204" pitchFamily="34" charset="0"/>
              <a:buChar char="•"/>
            </a:pPr>
            <a:r>
              <a:rPr lang="en-US" sz="3600" dirty="0"/>
              <a:t>Ex: an occupied house is on fire; active shooter</a:t>
            </a:r>
          </a:p>
          <a:p>
            <a:pPr marL="571500" indent="-571500">
              <a:buFont typeface="Arial" panose="020B0604020202020204" pitchFamily="34" charset="0"/>
              <a:buChar char="•"/>
            </a:pPr>
            <a:endParaRPr lang="en-US" sz="3600" dirty="0"/>
          </a:p>
          <a:p>
            <a:pPr marL="457200" indent="-457200">
              <a:buFontTx/>
              <a:buChar char="-"/>
            </a:pPr>
            <a:endParaRPr lang="en-US" sz="3200"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sp>
        <p:nvSpPr>
          <p:cNvPr id="9" name="Title 1"/>
          <p:cNvSpPr txBox="1">
            <a:spLocks/>
          </p:cNvSpPr>
          <p:nvPr/>
        </p:nvSpPr>
        <p:spPr>
          <a:xfrm>
            <a:off x="960120" y="4696762"/>
            <a:ext cx="10012679" cy="126207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4000" dirty="0"/>
              <a:t>A Matter of Perspective: Just ask yourself, “Is this a crisis or just a problem?”</a:t>
            </a:r>
          </a:p>
        </p:txBody>
      </p:sp>
    </p:spTree>
    <p:extLst>
      <p:ext uri="{BB962C8B-B14F-4D97-AF65-F5344CB8AC3E}">
        <p14:creationId xmlns:p14="http://schemas.microsoft.com/office/powerpoint/2010/main" val="33105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Technique: Active Listening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517012"/>
            <a:ext cx="10187245" cy="2185214"/>
          </a:xfrm>
          <a:prstGeom prst="rect">
            <a:avLst/>
          </a:prstGeom>
          <a:noFill/>
        </p:spPr>
        <p:txBody>
          <a:bodyPr wrap="square" rtlCol="0">
            <a:spAutoFit/>
          </a:bodyPr>
          <a:lstStyle/>
          <a:p>
            <a:r>
              <a:rPr lang="en-US" sz="3600" dirty="0"/>
              <a:t>Active listening skills are the foundation of de-escalation</a:t>
            </a:r>
            <a:endParaRPr lang="en-US" sz="3200" dirty="0"/>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865" y="2609619"/>
            <a:ext cx="4572000" cy="3458766"/>
          </a:xfrm>
          <a:prstGeom prst="rect">
            <a:avLst/>
          </a:prstGeom>
        </p:spPr>
      </p:pic>
    </p:spTree>
    <p:extLst>
      <p:ext uri="{BB962C8B-B14F-4D97-AF65-F5344CB8AC3E}">
        <p14:creationId xmlns:p14="http://schemas.microsoft.com/office/powerpoint/2010/main" val="361397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Technique: Active Listening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2" y="1348800"/>
            <a:ext cx="10466397" cy="3847207"/>
          </a:xfrm>
          <a:prstGeom prst="rect">
            <a:avLst/>
          </a:prstGeom>
          <a:noFill/>
        </p:spPr>
        <p:txBody>
          <a:bodyPr wrap="square" rtlCol="0">
            <a:spAutoFit/>
          </a:bodyPr>
          <a:lstStyle/>
          <a:p>
            <a:r>
              <a:rPr lang="en-US" sz="3600" dirty="0"/>
              <a:t>Employing active listening techniques :</a:t>
            </a:r>
          </a:p>
          <a:p>
            <a:pPr marL="571500" indent="-571500">
              <a:buFont typeface="Wingdings" panose="05000000000000000000" pitchFamily="2" charset="2"/>
              <a:buChar char="Ø"/>
            </a:pPr>
            <a:r>
              <a:rPr lang="en-US" sz="3600" dirty="0"/>
              <a:t>Enables you to understand how the citizen feels and how he or she views the situation.</a:t>
            </a:r>
          </a:p>
          <a:p>
            <a:pPr marL="571500" indent="-571500">
              <a:buFont typeface="Wingdings" panose="05000000000000000000" pitchFamily="2" charset="2"/>
              <a:buChar char="Ø"/>
            </a:pPr>
            <a:r>
              <a:rPr lang="en-US" sz="3600" dirty="0"/>
              <a:t>Shows that you care and that you feel that what’s being said is important.</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063" y="4546477"/>
            <a:ext cx="4759017" cy="2311523"/>
          </a:xfrm>
          <a:prstGeom prst="rect">
            <a:avLst/>
          </a:prstGeom>
        </p:spPr>
      </p:pic>
    </p:spTree>
    <p:extLst>
      <p:ext uri="{BB962C8B-B14F-4D97-AF65-F5344CB8AC3E}">
        <p14:creationId xmlns:p14="http://schemas.microsoft.com/office/powerpoint/2010/main" val="410726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Technique: Encouraging/Reassuring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51282" y="1531680"/>
            <a:ext cx="9418321" cy="3908762"/>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Use noncommittal words and a positive tone </a:t>
            </a:r>
          </a:p>
          <a:p>
            <a:pPr marL="571500" indent="-571500">
              <a:buFont typeface="Wingdings" panose="05000000000000000000" pitchFamily="2" charset="2"/>
              <a:buChar char="Ø"/>
            </a:pPr>
            <a:r>
              <a:rPr lang="en-US" sz="3600" dirty="0"/>
              <a:t>Ask open-ended questions</a:t>
            </a:r>
          </a:p>
          <a:p>
            <a:pPr marL="571500" indent="-571500">
              <a:buFont typeface="Wingdings" panose="05000000000000000000" pitchFamily="2" charset="2"/>
              <a:buChar char="Ø"/>
            </a:pPr>
            <a:r>
              <a:rPr lang="en-US" sz="3600" dirty="0"/>
              <a:t>Encourage individual to seek out social programs/mentorship programs</a:t>
            </a:r>
          </a:p>
          <a:p>
            <a:pPr marL="571500" indent="-571500">
              <a:buFont typeface="Wingdings" panose="05000000000000000000" pitchFamily="2" charset="2"/>
              <a:buChar char="Ø"/>
            </a:pPr>
            <a:r>
              <a:rPr lang="en-US" sz="3600" dirty="0"/>
              <a:t>Offer to assist in finding help</a:t>
            </a:r>
          </a:p>
          <a:p>
            <a:pPr marL="457200" indent="-457200">
              <a:buFont typeface="Wingdings" panose="05000000000000000000" pitchFamily="2" charset="2"/>
              <a:buChar char="Ø"/>
            </a:pPr>
            <a:endParaRPr lang="en-US" sz="3200" dirty="0"/>
          </a:p>
        </p:txBody>
      </p:sp>
    </p:spTree>
    <p:extLst>
      <p:ext uri="{BB962C8B-B14F-4D97-AF65-F5344CB8AC3E}">
        <p14:creationId xmlns:p14="http://schemas.microsoft.com/office/powerpoint/2010/main" val="40646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Technique: Paraphrasing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11603" y="1459844"/>
            <a:ext cx="7677478" cy="4031873"/>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Emphasizes what's important to the subject</a:t>
            </a:r>
          </a:p>
          <a:p>
            <a:pPr marL="571500" indent="-571500">
              <a:spcAft>
                <a:spcPts val="1200"/>
              </a:spcAft>
              <a:buFont typeface="Wingdings" panose="05000000000000000000" pitchFamily="2" charset="2"/>
              <a:buChar char="Ø"/>
            </a:pPr>
            <a:r>
              <a:rPr lang="en-US" sz="3600" dirty="0"/>
              <a:t>Allows for clarification</a:t>
            </a:r>
          </a:p>
          <a:p>
            <a:pPr marL="571500" indent="-571500">
              <a:spcAft>
                <a:spcPts val="1200"/>
              </a:spcAft>
              <a:buFont typeface="Wingdings" panose="05000000000000000000" pitchFamily="2" charset="2"/>
              <a:buChar char="Ø"/>
            </a:pPr>
            <a:r>
              <a:rPr lang="en-US" sz="3600" dirty="0"/>
              <a:t>Shows that you are listening</a:t>
            </a:r>
          </a:p>
          <a:p>
            <a:pPr marL="571500" indent="-571500">
              <a:spcAft>
                <a:spcPts val="1200"/>
              </a:spcAft>
              <a:buFont typeface="Wingdings" panose="05000000000000000000" pitchFamily="2" charset="2"/>
              <a:buChar char="Ø"/>
            </a:pPr>
            <a:r>
              <a:rPr lang="en-US" sz="3600" dirty="0"/>
              <a:t>Builds trust and rapport</a:t>
            </a:r>
          </a:p>
          <a:p>
            <a:pPr marL="571500" indent="-571500">
              <a:spcAft>
                <a:spcPts val="1200"/>
              </a:spcAft>
              <a:buFont typeface="Wingdings" panose="05000000000000000000" pitchFamily="2" charset="2"/>
              <a:buChar char="Ø"/>
            </a:pPr>
            <a:r>
              <a:rPr lang="en-US" sz="3600" dirty="0"/>
              <a:t>Forces the subject to listen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19" y="1912736"/>
            <a:ext cx="3113643" cy="3113643"/>
          </a:xfrm>
          <a:prstGeom prst="rect">
            <a:avLst/>
          </a:prstGeom>
        </p:spPr>
      </p:pic>
    </p:spTree>
    <p:extLst>
      <p:ext uri="{BB962C8B-B14F-4D97-AF65-F5344CB8AC3E}">
        <p14:creationId xmlns:p14="http://schemas.microsoft.com/office/powerpoint/2010/main" val="27159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Technique: Empathetic Listening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49310" y="1167426"/>
            <a:ext cx="10306743" cy="5509200"/>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Do NOT be judgmental.</a:t>
            </a:r>
          </a:p>
          <a:p>
            <a:pPr marL="571500" indent="-571500">
              <a:buFont typeface="Wingdings" panose="05000000000000000000" pitchFamily="2" charset="2"/>
              <a:buChar char="Ø"/>
            </a:pPr>
            <a:r>
              <a:rPr lang="en-US" sz="3200" dirty="0"/>
              <a:t>Do NOT ignore the person or pretend to be paying attention.</a:t>
            </a:r>
          </a:p>
          <a:p>
            <a:pPr marL="571500" indent="-571500">
              <a:buFont typeface="Wingdings" panose="05000000000000000000" pitchFamily="2" charset="2"/>
              <a:buChar char="Ø"/>
            </a:pPr>
            <a:r>
              <a:rPr lang="en-US" sz="3200" dirty="0"/>
              <a:t>Listen to what the person is really saying.</a:t>
            </a:r>
          </a:p>
          <a:p>
            <a:pPr marL="571500" indent="-571500">
              <a:buFont typeface="Wingdings" panose="05000000000000000000" pitchFamily="2" charset="2"/>
              <a:buChar char="Ø"/>
            </a:pPr>
            <a:r>
              <a:rPr lang="en-US" sz="3200" dirty="0"/>
              <a:t>Re-state the message.</a:t>
            </a:r>
          </a:p>
          <a:p>
            <a:pPr marL="571500" indent="-571500">
              <a:buFont typeface="Wingdings" panose="05000000000000000000" pitchFamily="2" charset="2"/>
              <a:buChar char="Ø"/>
            </a:pPr>
            <a:r>
              <a:rPr lang="en-US" sz="3200" dirty="0"/>
              <a:t>Clarify the message.</a:t>
            </a:r>
          </a:p>
          <a:p>
            <a:pPr marL="571500" indent="-571500">
              <a:buFont typeface="Wingdings" panose="05000000000000000000" pitchFamily="2" charset="2"/>
              <a:buChar char="Ø"/>
            </a:pPr>
            <a:r>
              <a:rPr lang="en-US" sz="3200" dirty="0"/>
              <a:t>Repeat the message.</a:t>
            </a:r>
          </a:p>
          <a:p>
            <a:pPr marL="571500" indent="-571500">
              <a:buFont typeface="Wingdings" panose="05000000000000000000" pitchFamily="2" charset="2"/>
              <a:buChar char="Ø"/>
            </a:pPr>
            <a:r>
              <a:rPr lang="en-US" sz="3200" dirty="0"/>
              <a:t>Be empathetic!</a:t>
            </a:r>
          </a:p>
          <a:p>
            <a:pPr marL="571500" indent="-571500">
              <a:buFont typeface="Wingdings" panose="05000000000000000000" pitchFamily="2" charset="2"/>
              <a:buChar char="Ø"/>
            </a:pPr>
            <a:r>
              <a:rPr lang="en-US" sz="3200" dirty="0"/>
              <a:t>Validate -- “I understand why…” </a:t>
            </a:r>
          </a:p>
          <a:p>
            <a:pPr marL="571500" indent="-571500">
              <a:buFont typeface="Wingdings" panose="05000000000000000000" pitchFamily="2" charset="2"/>
              <a:buChar char="Ø"/>
            </a:pPr>
            <a:r>
              <a:rPr lang="en-US" sz="3200" dirty="0"/>
              <a:t>Try to establish rapport with the other person.</a:t>
            </a:r>
          </a:p>
          <a:p>
            <a:pPr marL="457200" indent="-457200">
              <a:buFont typeface="Wingdings" panose="05000000000000000000" pitchFamily="2" charset="2"/>
              <a:buChar char="Ø"/>
            </a:pPr>
            <a:endParaRPr lang="en-US" sz="3200" dirty="0"/>
          </a:p>
        </p:txBody>
      </p:sp>
    </p:spTree>
    <p:extLst>
      <p:ext uri="{BB962C8B-B14F-4D97-AF65-F5344CB8AC3E}">
        <p14:creationId xmlns:p14="http://schemas.microsoft.com/office/powerpoint/2010/main" val="311515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814321"/>
          </a:xfrm>
        </p:spPr>
        <p:txBody>
          <a:bodyPr>
            <a:normAutofit/>
          </a:bodyPr>
          <a:lstStyle/>
          <a:p>
            <a:r>
              <a:rPr lang="en-US" sz="4000" dirty="0"/>
              <a:t>Video Discussion: Communication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2019</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32760" y="2514600"/>
            <a:ext cx="6126480" cy="646331"/>
          </a:xfrm>
          <a:prstGeom prst="rect">
            <a:avLst/>
          </a:prstGeom>
          <a:noFill/>
        </p:spPr>
        <p:txBody>
          <a:bodyPr wrap="square" rtlCol="0">
            <a:spAutoFit/>
          </a:bodyPr>
          <a:lstStyle/>
          <a:p>
            <a:r>
              <a:rPr lang="en-US" dirty="0">
                <a:hlinkClick r:id="rId3"/>
              </a:rPr>
              <a:t>Disturbing Video Shows Unarmed Man Begging Before Fatal Police Shooting</a:t>
            </a:r>
            <a:endParaRPr lang="en-US" dirty="0"/>
          </a:p>
        </p:txBody>
      </p:sp>
    </p:spTree>
    <p:extLst>
      <p:ext uri="{BB962C8B-B14F-4D97-AF65-F5344CB8AC3E}">
        <p14:creationId xmlns:p14="http://schemas.microsoft.com/office/powerpoint/2010/main" val="3090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Disclaimer</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402920" y="1867521"/>
            <a:ext cx="7861935" cy="179832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457200" indent="-457200">
              <a:buFont typeface="Wingdings" panose="05000000000000000000" pitchFamily="2" charset="2"/>
              <a:buChar char="Ø"/>
            </a:pPr>
            <a:r>
              <a:rPr lang="en-US" sz="2800" dirty="0">
                <a:solidFill>
                  <a:schemeClr val="tx1">
                    <a:lumMod val="95000"/>
                  </a:schemeClr>
                </a:solidFill>
              </a:rPr>
              <a:t>Always follow our policies and procedures</a:t>
            </a:r>
          </a:p>
          <a:p>
            <a:pPr marL="457200" indent="-457200">
              <a:spcBef>
                <a:spcPts val="1200"/>
              </a:spcBef>
              <a:buFont typeface="Wingdings" panose="05000000000000000000" pitchFamily="2" charset="2"/>
              <a:buChar char="Ø"/>
            </a:pPr>
            <a:r>
              <a:rPr lang="en-US" sz="2800" u="sng" dirty="0">
                <a:solidFill>
                  <a:schemeClr val="tx1">
                    <a:lumMod val="95000"/>
                  </a:schemeClr>
                </a:solidFill>
              </a:rPr>
              <a:t>Never compromise officer safety</a:t>
            </a:r>
          </a:p>
          <a:p>
            <a:endParaRPr lang="en-US" sz="2800" dirty="0">
              <a:solidFill>
                <a:schemeClr val="tx1">
                  <a:lumMod val="95000"/>
                </a:schemeClr>
              </a:solidFill>
            </a:endParaRPr>
          </a:p>
        </p:txBody>
      </p:sp>
      <p:sp>
        <p:nvSpPr>
          <p:cNvPr id="8" name="Content Placeholder 2"/>
          <p:cNvSpPr txBox="1">
            <a:spLocks/>
          </p:cNvSpPr>
          <p:nvPr/>
        </p:nvSpPr>
        <p:spPr bwMode="auto">
          <a:xfrm>
            <a:off x="2752488" y="3739854"/>
            <a:ext cx="7162800" cy="1524000"/>
          </a:xfrm>
          <a:prstGeom prst="rect">
            <a:avLst/>
          </a:prstGeom>
          <a:noFill/>
          <a:ln w="22225" cmpd="dbl">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600"/>
              </a:spcBef>
              <a:spcAft>
                <a:spcPct val="0"/>
              </a:spcAft>
              <a:buClr>
                <a:srgbClr val="8AD0D6"/>
              </a:buClr>
              <a:buSzPct val="80000"/>
              <a:buFont typeface="Wingdings 3" pitchFamily="18" charset="2"/>
              <a:buChar char=""/>
              <a:defRPr sz="2800" kern="1200">
                <a:solidFill>
                  <a:schemeClr val="tx1"/>
                </a:solidFill>
                <a:latin typeface="Bookman Old Style" panose="02050604050505020204" pitchFamily="18" charset="0"/>
                <a:ea typeface="+mj-ea"/>
                <a:cs typeface="+mj-cs"/>
              </a:defRPr>
            </a:lvl1pPr>
            <a:lvl2pPr marL="742950" indent="-285750" algn="l" defTabSz="457200" rtl="0" eaLnBrk="0" fontAlgn="base" hangingPunct="0">
              <a:spcBef>
                <a:spcPts val="1200"/>
              </a:spcBef>
              <a:spcAft>
                <a:spcPct val="0"/>
              </a:spcAft>
              <a:buClr>
                <a:srgbClr val="8AD0D6"/>
              </a:buClr>
              <a:buSzPct val="80000"/>
              <a:buFont typeface="Wingdings 3" pitchFamily="18" charset="2"/>
              <a:buChar char=""/>
              <a:defRPr sz="2400" kern="1200">
                <a:solidFill>
                  <a:schemeClr val="tx1"/>
                </a:solidFill>
                <a:latin typeface="Bookman Old Style" panose="02050604050505020204" pitchFamily="18" charset="0"/>
                <a:ea typeface="+mj-ea"/>
                <a:cs typeface="+mj-cs"/>
              </a:defRPr>
            </a:lvl2pPr>
            <a:lvl3pPr marL="1143000" indent="-228600" algn="l" defTabSz="457200" rtl="0" eaLnBrk="0" fontAlgn="base" hangingPunct="0">
              <a:spcBef>
                <a:spcPts val="600"/>
              </a:spcBef>
              <a:spcAft>
                <a:spcPct val="0"/>
              </a:spcAft>
              <a:buClr>
                <a:srgbClr val="8AD0D6"/>
              </a:buClr>
              <a:buSzPct val="80000"/>
              <a:buFont typeface="Wingdings 3" pitchFamily="18" charset="2"/>
              <a:buChar char=""/>
              <a:defRPr sz="2000" kern="1200">
                <a:solidFill>
                  <a:schemeClr val="tx1"/>
                </a:solidFill>
                <a:latin typeface="Bookman Old Style" panose="02050604050505020204" pitchFamily="18" charset="0"/>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Bookman Old Style" panose="02050604050505020204" pitchFamily="18" charset="0"/>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Bookman Old Style" panose="02050604050505020204" pitchFamily="18" charset="0"/>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ts val="0"/>
              </a:spcBef>
              <a:buFont typeface="Wingdings 3" pitchFamily="18" charset="2"/>
              <a:buNone/>
            </a:pPr>
            <a:r>
              <a:rPr lang="en-US" b="1" dirty="0"/>
              <a:t>Remember: some situations                        do not lend themselves                                        to de-escalation.</a:t>
            </a:r>
          </a:p>
        </p:txBody>
      </p:sp>
    </p:spTree>
    <p:extLst>
      <p:ext uri="{BB962C8B-B14F-4D97-AF65-F5344CB8AC3E}">
        <p14:creationId xmlns:p14="http://schemas.microsoft.com/office/powerpoint/2010/main" val="378831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60"/>
            <a:ext cx="10225052" cy="718658"/>
          </a:xfrm>
        </p:spPr>
        <p:txBody>
          <a:bodyPr>
            <a:normAutofit/>
          </a:bodyPr>
          <a:lstStyle/>
          <a:p>
            <a:r>
              <a:rPr lang="en-US" sz="4000" dirty="0"/>
              <a:t>Module 3 – Communication Tactics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C4B0E8D9-255C-45DD-B654-4D9A0434EE78}"/>
              </a:ext>
            </a:extLst>
          </p:cNvPr>
          <p:cNvPicPr>
            <a:picLocks noChangeAspect="1"/>
          </p:cNvPicPr>
          <p:nvPr/>
        </p:nvPicPr>
        <p:blipFill>
          <a:blip r:embed="rId3"/>
          <a:stretch>
            <a:fillRect/>
          </a:stretch>
        </p:blipFill>
        <p:spPr>
          <a:xfrm>
            <a:off x="3144360" y="1782527"/>
            <a:ext cx="5052189" cy="3292945"/>
          </a:xfrm>
          <a:prstGeom prst="rect">
            <a:avLst/>
          </a:prstGeom>
        </p:spPr>
      </p:pic>
    </p:spTree>
    <p:extLst>
      <p:ext uri="{BB962C8B-B14F-4D97-AF65-F5344CB8AC3E}">
        <p14:creationId xmlns:p14="http://schemas.microsoft.com/office/powerpoint/2010/main" val="323239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Elements of Verbal Communication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7677478" cy="458587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Be clear and accurate</a:t>
            </a:r>
          </a:p>
          <a:p>
            <a:pPr marL="571500" indent="-571500">
              <a:spcAft>
                <a:spcPts val="1200"/>
              </a:spcAft>
              <a:buFont typeface="Wingdings" panose="05000000000000000000" pitchFamily="2" charset="2"/>
              <a:buChar char="Ø"/>
            </a:pPr>
            <a:r>
              <a:rPr lang="en-US" sz="3600" dirty="0"/>
              <a:t>Avoid jargon or slang</a:t>
            </a:r>
          </a:p>
          <a:p>
            <a:pPr marL="571500" indent="-571500">
              <a:spcAft>
                <a:spcPts val="1200"/>
              </a:spcAft>
              <a:buFont typeface="Wingdings" panose="05000000000000000000" pitchFamily="2" charset="2"/>
              <a:buChar char="Ø"/>
            </a:pPr>
            <a:r>
              <a:rPr lang="en-US" sz="3600" dirty="0"/>
              <a:t>Be aware of both surface and hidden meanings</a:t>
            </a:r>
          </a:p>
          <a:p>
            <a:pPr marL="571500" indent="-571500">
              <a:spcAft>
                <a:spcPts val="1200"/>
              </a:spcAft>
              <a:buFont typeface="Wingdings" panose="05000000000000000000" pitchFamily="2" charset="2"/>
              <a:buChar char="Ø"/>
            </a:pPr>
            <a:r>
              <a:rPr lang="en-US" sz="3600" dirty="0"/>
              <a:t>Avoid satire, sarcasm, and jokes</a:t>
            </a:r>
          </a:p>
          <a:p>
            <a:pPr marL="571500" indent="-571500">
              <a:spcAft>
                <a:spcPts val="1200"/>
              </a:spcAft>
              <a:buFont typeface="Wingdings" panose="05000000000000000000" pitchFamily="2" charset="2"/>
              <a:buChar char="Ø"/>
            </a:pPr>
            <a:r>
              <a:rPr lang="en-US" sz="3600" dirty="0"/>
              <a:t>Use words that can be understood </a:t>
            </a:r>
          </a:p>
        </p:txBody>
      </p:sp>
    </p:spTree>
    <p:extLst>
      <p:ext uri="{BB962C8B-B14F-4D97-AF65-F5344CB8AC3E}">
        <p14:creationId xmlns:p14="http://schemas.microsoft.com/office/powerpoint/2010/main" val="24194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altLang="en-US" sz="4000" dirty="0"/>
              <a:t>Voice Control and Respect</a:t>
            </a:r>
            <a:endParaRPr lang="en-US" sz="4000" dirty="0"/>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281754"/>
            <a:ext cx="9811078" cy="4985980"/>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Lowered voice level may set a tone of anger</a:t>
            </a:r>
          </a:p>
          <a:p>
            <a:pPr marL="571500" indent="-571500">
              <a:spcAft>
                <a:spcPts val="1200"/>
              </a:spcAft>
              <a:buFont typeface="Wingdings" panose="05000000000000000000" pitchFamily="2" charset="2"/>
              <a:buChar char="Ø"/>
            </a:pPr>
            <a:r>
              <a:rPr lang="en-US" sz="3600" dirty="0"/>
              <a:t>Raised voice may set a tone of anticipation or uncertainty</a:t>
            </a:r>
          </a:p>
          <a:p>
            <a:pPr marL="571500" indent="-571500">
              <a:spcAft>
                <a:spcPts val="1200"/>
              </a:spcAft>
              <a:buFont typeface="Wingdings" panose="05000000000000000000" pitchFamily="2" charset="2"/>
              <a:buChar char="Ø"/>
            </a:pPr>
            <a:r>
              <a:rPr lang="en-US" sz="3600" dirty="0"/>
              <a:t>Controlled voice promotes confidence in both parties</a:t>
            </a:r>
          </a:p>
          <a:p>
            <a:pPr marL="571500" indent="-571500">
              <a:spcAft>
                <a:spcPts val="1200"/>
              </a:spcAft>
              <a:buFont typeface="Wingdings" panose="05000000000000000000" pitchFamily="2" charset="2"/>
              <a:buChar char="Ø"/>
            </a:pPr>
            <a:r>
              <a:rPr lang="en-US" sz="3600" dirty="0"/>
              <a:t>Speaking slowly is usually interpreted as soothing</a:t>
            </a:r>
          </a:p>
        </p:txBody>
      </p:sp>
    </p:spTree>
    <p:extLst>
      <p:ext uri="{BB962C8B-B14F-4D97-AF65-F5344CB8AC3E}">
        <p14:creationId xmlns:p14="http://schemas.microsoft.com/office/powerpoint/2010/main" val="19013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altLang="en-US" sz="4000" dirty="0"/>
              <a:t>Other Techniques </a:t>
            </a:r>
            <a:endParaRPr lang="en-US" sz="4000" dirty="0"/>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2"/>
          <p:cNvGraphicFramePr>
            <a:graphicFrameLocks/>
          </p:cNvGraphicFramePr>
          <p:nvPr>
            <p:extLst>
              <p:ext uri="{D42A27DB-BD31-4B8C-83A1-F6EECF244321}">
                <p14:modId xmlns:p14="http://schemas.microsoft.com/office/powerpoint/2010/main" val="1656672989"/>
              </p:ext>
            </p:extLst>
          </p:nvPr>
        </p:nvGraphicFramePr>
        <p:xfrm>
          <a:off x="1885940" y="1630680"/>
          <a:ext cx="7908925" cy="2590800"/>
        </p:xfrm>
        <a:graphic>
          <a:graphicData uri="http://schemas.openxmlformats.org/drawingml/2006/table">
            <a:tbl>
              <a:tblPr firstRow="1" bandRow="1">
                <a:tableStyleId>{C4B1156A-380E-4F78-BDF5-A606A8083BF9}</a:tableStyleId>
              </a:tblPr>
              <a:tblGrid>
                <a:gridCol w="3646283">
                  <a:extLst>
                    <a:ext uri="{9D8B030D-6E8A-4147-A177-3AD203B41FA5}">
                      <a16:colId xmlns:a16="http://schemas.microsoft.com/office/drawing/2014/main" val="20000"/>
                    </a:ext>
                  </a:extLst>
                </a:gridCol>
                <a:gridCol w="4262642">
                  <a:extLst>
                    <a:ext uri="{9D8B030D-6E8A-4147-A177-3AD203B41FA5}">
                      <a16:colId xmlns:a16="http://schemas.microsoft.com/office/drawing/2014/main" val="20001"/>
                    </a:ext>
                  </a:extLst>
                </a:gridCol>
              </a:tblGrid>
              <a:tr h="370840">
                <a:tc>
                  <a:txBody>
                    <a:bodyPr/>
                    <a:lstStyle/>
                    <a:p>
                      <a:r>
                        <a:rPr lang="en-US" sz="2800" dirty="0">
                          <a:latin typeface="Arial Narrow" panose="020B0606020202030204" pitchFamily="34" charset="0"/>
                        </a:rPr>
                        <a:t>Offer undivided attention</a:t>
                      </a:r>
                    </a:p>
                  </a:txBody>
                  <a:tcPr/>
                </a:tc>
                <a:tc>
                  <a:txBody>
                    <a:bodyPr/>
                    <a:lstStyle/>
                    <a:p>
                      <a:r>
                        <a:rPr lang="en-US" sz="2800" b="1" dirty="0">
                          <a:latin typeface="Arial Narrow" panose="020B0606020202030204" pitchFamily="34" charset="0"/>
                        </a:rPr>
                        <a:t>Give helpful choices</a:t>
                      </a:r>
                    </a:p>
                  </a:txBody>
                  <a:tcPr/>
                </a:tc>
                <a:extLst>
                  <a:ext uri="{0D108BD9-81ED-4DB2-BD59-A6C34878D82A}">
                    <a16:rowId xmlns:a16="http://schemas.microsoft.com/office/drawing/2014/main" val="10000"/>
                  </a:ext>
                </a:extLst>
              </a:tr>
              <a:tr h="370840">
                <a:tc>
                  <a:txBody>
                    <a:bodyPr/>
                    <a:lstStyle/>
                    <a:p>
                      <a:r>
                        <a:rPr lang="en-US" sz="2800" b="1" dirty="0">
                          <a:latin typeface="Arial Narrow" panose="020B0606020202030204" pitchFamily="34" charset="0"/>
                        </a:rPr>
                        <a:t>Be nonjudgmental</a:t>
                      </a:r>
                    </a:p>
                  </a:txBody>
                  <a:tcPr/>
                </a:tc>
                <a:tc>
                  <a:txBody>
                    <a:bodyPr/>
                    <a:lstStyle/>
                    <a:p>
                      <a:r>
                        <a:rPr lang="en-US" sz="2800" b="1" dirty="0">
                          <a:latin typeface="Arial Narrow" panose="020B0606020202030204" pitchFamily="34" charset="0"/>
                        </a:rPr>
                        <a:t>Distract the other person</a:t>
                      </a:r>
                    </a:p>
                  </a:txBody>
                  <a:tcPr/>
                </a:tc>
                <a:extLst>
                  <a:ext uri="{0D108BD9-81ED-4DB2-BD59-A6C34878D82A}">
                    <a16:rowId xmlns:a16="http://schemas.microsoft.com/office/drawing/2014/main" val="10001"/>
                  </a:ext>
                </a:extLst>
              </a:tr>
              <a:tr h="370840">
                <a:tc>
                  <a:txBody>
                    <a:bodyPr/>
                    <a:lstStyle/>
                    <a:p>
                      <a:r>
                        <a:rPr lang="en-US" sz="2800" b="1" dirty="0">
                          <a:latin typeface="Arial Narrow" panose="020B0606020202030204" pitchFamily="34" charset="0"/>
                        </a:rPr>
                        <a:t>Focus on feelings</a:t>
                      </a:r>
                    </a:p>
                  </a:txBody>
                  <a:tcPr/>
                </a:tc>
                <a:tc>
                  <a:txBody>
                    <a:bodyPr/>
                    <a:lstStyle/>
                    <a:p>
                      <a:r>
                        <a:rPr lang="en-US" sz="2800" b="1" dirty="0">
                          <a:latin typeface="Arial Narrow" panose="020B0606020202030204" pitchFamily="34" charset="0"/>
                        </a:rPr>
                        <a:t>Motivate the other person</a:t>
                      </a:r>
                    </a:p>
                  </a:txBody>
                  <a:tcPr/>
                </a:tc>
                <a:extLst>
                  <a:ext uri="{0D108BD9-81ED-4DB2-BD59-A6C34878D82A}">
                    <a16:rowId xmlns:a16="http://schemas.microsoft.com/office/drawing/2014/main" val="10002"/>
                  </a:ext>
                </a:extLst>
              </a:tr>
              <a:tr h="370840">
                <a:tc>
                  <a:txBody>
                    <a:bodyPr/>
                    <a:lstStyle/>
                    <a:p>
                      <a:r>
                        <a:rPr lang="en-US" sz="2800" b="1" dirty="0">
                          <a:latin typeface="Arial Narrow" panose="020B0606020202030204" pitchFamily="34" charset="0"/>
                        </a:rPr>
                        <a:t>Allow silence</a:t>
                      </a:r>
                    </a:p>
                  </a:txBody>
                  <a:tcPr/>
                </a:tc>
                <a:tc>
                  <a:txBody>
                    <a:bodyPr/>
                    <a:lstStyle/>
                    <a:p>
                      <a:r>
                        <a:rPr lang="en-US" sz="2800" b="1" dirty="0">
                          <a:latin typeface="Arial Narrow" panose="020B0606020202030204" pitchFamily="34" charset="0"/>
                        </a:rPr>
                        <a:t>Set limits</a:t>
                      </a:r>
                    </a:p>
                  </a:txBody>
                  <a:tcPr/>
                </a:tc>
                <a:extLst>
                  <a:ext uri="{0D108BD9-81ED-4DB2-BD59-A6C34878D82A}">
                    <a16:rowId xmlns:a16="http://schemas.microsoft.com/office/drawing/2014/main" val="10003"/>
                  </a:ext>
                </a:extLst>
              </a:tr>
              <a:tr h="370840">
                <a:tc>
                  <a:txBody>
                    <a:bodyPr/>
                    <a:lstStyle/>
                    <a:p>
                      <a:r>
                        <a:rPr lang="en-US" sz="2800" b="1" dirty="0">
                          <a:latin typeface="Arial Narrow" panose="020B0606020202030204" pitchFamily="34" charset="0"/>
                        </a:rPr>
                        <a:t>Clarify messages</a:t>
                      </a:r>
                    </a:p>
                  </a:txBody>
                  <a:tcPr/>
                </a:tc>
                <a:tc>
                  <a:txBody>
                    <a:bodyPr/>
                    <a:lstStyle/>
                    <a:p>
                      <a:endParaRPr lang="en-US" sz="2800" b="1"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182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Tactical Repositioning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7677478" cy="2369880"/>
          </a:xfrm>
          <a:prstGeom prst="rect">
            <a:avLst/>
          </a:prstGeom>
          <a:noFill/>
        </p:spPr>
        <p:txBody>
          <a:bodyPr wrap="square" rtlCol="0">
            <a:spAutoFit/>
          </a:bodyPr>
          <a:lstStyle/>
          <a:p>
            <a:pPr marL="571500" indent="-571500">
              <a:spcBef>
                <a:spcPts val="2400"/>
              </a:spcBef>
              <a:buFont typeface="Wingdings" panose="05000000000000000000" pitchFamily="2" charset="2"/>
              <a:buChar char="Ø"/>
            </a:pPr>
            <a:r>
              <a:rPr lang="en-US" sz="3600" dirty="0"/>
              <a:t>Body language</a:t>
            </a:r>
          </a:p>
          <a:p>
            <a:pPr marL="571500" indent="-571500">
              <a:spcBef>
                <a:spcPts val="2400"/>
              </a:spcBef>
              <a:buFont typeface="Wingdings" panose="05000000000000000000" pitchFamily="2" charset="2"/>
              <a:buChar char="Ø"/>
            </a:pPr>
            <a:r>
              <a:rPr lang="en-US" sz="3600" dirty="0"/>
              <a:t>Body movements</a:t>
            </a:r>
          </a:p>
          <a:p>
            <a:pPr marL="571500" indent="-571500">
              <a:spcBef>
                <a:spcPts val="2400"/>
              </a:spcBef>
              <a:buFont typeface="Wingdings" panose="05000000000000000000" pitchFamily="2" charset="2"/>
              <a:buChar char="Ø"/>
            </a:pPr>
            <a:r>
              <a:rPr lang="en-US" sz="3600" dirty="0"/>
              <a:t>Challenging posture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360" y="1167426"/>
            <a:ext cx="3251200" cy="4876800"/>
          </a:xfrm>
          <a:prstGeom prst="rect">
            <a:avLst/>
          </a:prstGeom>
        </p:spPr>
      </p:pic>
    </p:spTree>
    <p:extLst>
      <p:ext uri="{BB962C8B-B14F-4D97-AF65-F5344CB8AC3E}">
        <p14:creationId xmlns:p14="http://schemas.microsoft.com/office/powerpoint/2010/main" val="410954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6C7FAE-4965-480D-B906-053B55DABB5B}"/>
              </a:ext>
            </a:extLst>
          </p:cNvPr>
          <p:cNvSpPr txBox="1"/>
          <p:nvPr/>
        </p:nvSpPr>
        <p:spPr>
          <a:xfrm>
            <a:off x="1773716" y="1938969"/>
            <a:ext cx="7766891" cy="369332"/>
          </a:xfrm>
          <a:prstGeom prst="rect">
            <a:avLst/>
          </a:prstGeom>
          <a:noFill/>
        </p:spPr>
        <p:txBody>
          <a:bodyPr wrap="square" rtlCol="0">
            <a:spAutoFit/>
          </a:bodyPr>
          <a:lstStyle/>
          <a:p>
            <a:r>
              <a:rPr lang="en-US" dirty="0">
                <a:hlinkClick r:id="rId3"/>
              </a:rPr>
              <a:t>ALAMEDA PD</a:t>
            </a:r>
            <a:endParaRPr lang="en-US" dirty="0"/>
          </a:p>
        </p:txBody>
      </p:sp>
    </p:spTree>
    <p:extLst>
      <p:ext uri="{BB962C8B-B14F-4D97-AF65-F5344CB8AC3E}">
        <p14:creationId xmlns:p14="http://schemas.microsoft.com/office/powerpoint/2010/main" val="174892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Body Language</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2"/>
          <p:cNvGraphicFramePr>
            <a:graphicFrameLocks/>
          </p:cNvGraphicFramePr>
          <p:nvPr>
            <p:extLst>
              <p:ext uri="{D42A27DB-BD31-4B8C-83A1-F6EECF244321}">
                <p14:modId xmlns:p14="http://schemas.microsoft.com/office/powerpoint/2010/main" val="1127104063"/>
              </p:ext>
            </p:extLst>
          </p:nvPr>
        </p:nvGraphicFramePr>
        <p:xfrm>
          <a:off x="2259842" y="1405124"/>
          <a:ext cx="7239000" cy="4480560"/>
        </p:xfrm>
        <a:graphic>
          <a:graphicData uri="http://schemas.openxmlformats.org/drawingml/2006/table">
            <a:tbl>
              <a:tblPr firstRow="1" bandRow="1">
                <a:tableStyleId>{22838BEF-8BB2-4498-84A7-C5851F593DF1}</a:tableStyleId>
              </a:tblPr>
              <a:tblGrid>
                <a:gridCol w="3040380">
                  <a:extLst>
                    <a:ext uri="{9D8B030D-6E8A-4147-A177-3AD203B41FA5}">
                      <a16:colId xmlns:a16="http://schemas.microsoft.com/office/drawing/2014/main" val="20000"/>
                    </a:ext>
                  </a:extLst>
                </a:gridCol>
                <a:gridCol w="4198620">
                  <a:extLst>
                    <a:ext uri="{9D8B030D-6E8A-4147-A177-3AD203B41FA5}">
                      <a16:colId xmlns:a16="http://schemas.microsoft.com/office/drawing/2014/main" val="20001"/>
                    </a:ext>
                  </a:extLst>
                </a:gridCol>
              </a:tblGrid>
              <a:tr h="822960">
                <a:tc>
                  <a:txBody>
                    <a:bodyPr/>
                    <a:lstStyle/>
                    <a:p>
                      <a:r>
                        <a:rPr lang="en-US" sz="2400" b="1" dirty="0"/>
                        <a:t>Finger</a:t>
                      </a:r>
                      <a:r>
                        <a:rPr lang="en-US" sz="2400" b="1" baseline="0" dirty="0"/>
                        <a:t> pointing</a:t>
                      </a:r>
                      <a:endParaRPr lang="en-US" sz="2400" b="1" dirty="0"/>
                    </a:p>
                  </a:txBody>
                  <a:tcPr/>
                </a:tc>
                <a:tc>
                  <a:txBody>
                    <a:bodyPr/>
                    <a:lstStyle/>
                    <a:p>
                      <a:r>
                        <a:rPr lang="en-US" sz="2400" b="1" dirty="0"/>
                        <a:t>May seem accusing, threatening</a:t>
                      </a:r>
                    </a:p>
                  </a:txBody>
                  <a:tcPr/>
                </a:tc>
                <a:extLst>
                  <a:ext uri="{0D108BD9-81ED-4DB2-BD59-A6C34878D82A}">
                    <a16:rowId xmlns:a16="http://schemas.microsoft.com/office/drawing/2014/main" val="10000"/>
                  </a:ext>
                </a:extLst>
              </a:tr>
              <a:tr h="822960">
                <a:tc>
                  <a:txBody>
                    <a:bodyPr/>
                    <a:lstStyle/>
                    <a:p>
                      <a:r>
                        <a:rPr lang="en-US" sz="2400" b="1" dirty="0"/>
                        <a:t>Shoulder shrugging</a:t>
                      </a:r>
                    </a:p>
                  </a:txBody>
                  <a:tcPr/>
                </a:tc>
                <a:tc>
                  <a:txBody>
                    <a:bodyPr/>
                    <a:lstStyle/>
                    <a:p>
                      <a:r>
                        <a:rPr lang="en-US" sz="2400" b="1" dirty="0"/>
                        <a:t>May seem uncaring, unknowing</a:t>
                      </a:r>
                    </a:p>
                  </a:txBody>
                  <a:tcPr/>
                </a:tc>
                <a:extLst>
                  <a:ext uri="{0D108BD9-81ED-4DB2-BD59-A6C34878D82A}">
                    <a16:rowId xmlns:a16="http://schemas.microsoft.com/office/drawing/2014/main" val="10001"/>
                  </a:ext>
                </a:extLst>
              </a:tr>
              <a:tr h="822960">
                <a:tc>
                  <a:txBody>
                    <a:bodyPr/>
                    <a:lstStyle/>
                    <a:p>
                      <a:r>
                        <a:rPr lang="en-US" sz="2400" b="1" dirty="0"/>
                        <a:t>Rigid</a:t>
                      </a:r>
                      <a:r>
                        <a:rPr lang="en-US" sz="2400" b="1" baseline="0" dirty="0"/>
                        <a:t> walk</a:t>
                      </a:r>
                      <a:endParaRPr lang="en-US" sz="2400" b="1" dirty="0"/>
                    </a:p>
                  </a:txBody>
                  <a:tcPr/>
                </a:tc>
                <a:tc>
                  <a:txBody>
                    <a:bodyPr/>
                    <a:lstStyle/>
                    <a:p>
                      <a:r>
                        <a:rPr lang="en-US" sz="2400" b="1" dirty="0"/>
                        <a:t>May seem unyielding, challenging</a:t>
                      </a:r>
                    </a:p>
                  </a:txBody>
                  <a:tcPr/>
                </a:tc>
                <a:extLst>
                  <a:ext uri="{0D108BD9-81ED-4DB2-BD59-A6C34878D82A}">
                    <a16:rowId xmlns:a16="http://schemas.microsoft.com/office/drawing/2014/main" val="10002"/>
                  </a:ext>
                </a:extLst>
              </a:tr>
              <a:tr h="1188720">
                <a:tc>
                  <a:txBody>
                    <a:bodyPr/>
                    <a:lstStyle/>
                    <a:p>
                      <a:r>
                        <a:rPr lang="en-US" sz="2400" b="1" dirty="0"/>
                        <a:t>Set</a:t>
                      </a:r>
                      <a:r>
                        <a:rPr lang="en-US" sz="2400" b="1" baseline="0" dirty="0"/>
                        <a:t> jaw/clenched teeth</a:t>
                      </a:r>
                      <a:endParaRPr lang="en-US" sz="2400" b="1" dirty="0"/>
                    </a:p>
                  </a:txBody>
                  <a:tcPr/>
                </a:tc>
                <a:tc>
                  <a:txBody>
                    <a:bodyPr/>
                    <a:lstStyle/>
                    <a:p>
                      <a:r>
                        <a:rPr lang="en-US" sz="2400" b="1" dirty="0"/>
                        <a:t>Indicates mind</a:t>
                      </a:r>
                      <a:r>
                        <a:rPr lang="en-US" sz="2400" b="1" baseline="0" dirty="0"/>
                        <a:t> closed against listening to person’s side of the story</a:t>
                      </a:r>
                      <a:endParaRPr lang="en-US" sz="2400" b="1" dirty="0"/>
                    </a:p>
                  </a:txBody>
                  <a:tcPr/>
                </a:tc>
                <a:extLst>
                  <a:ext uri="{0D108BD9-81ED-4DB2-BD59-A6C34878D82A}">
                    <a16:rowId xmlns:a16="http://schemas.microsoft.com/office/drawing/2014/main" val="10003"/>
                  </a:ext>
                </a:extLst>
              </a:tr>
              <a:tr h="822960">
                <a:tc>
                  <a:txBody>
                    <a:bodyPr/>
                    <a:lstStyle/>
                    <a:p>
                      <a:r>
                        <a:rPr lang="en-US" sz="2400" b="1" dirty="0"/>
                        <a:t>Quick actions</a:t>
                      </a:r>
                    </a:p>
                  </a:txBody>
                  <a:tcPr/>
                </a:tc>
                <a:tc>
                  <a:txBody>
                    <a:bodyPr/>
                    <a:lstStyle/>
                    <a:p>
                      <a:r>
                        <a:rPr lang="en-US" sz="2400" b="1" dirty="0"/>
                        <a:t>May surprise, scare other person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8789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Body Movements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7677478" cy="3877985"/>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Measured stride, shoulders back, and head erect</a:t>
            </a:r>
          </a:p>
          <a:p>
            <a:pPr marL="571500" indent="-571500">
              <a:spcAft>
                <a:spcPts val="1200"/>
              </a:spcAft>
              <a:buFont typeface="Wingdings" panose="05000000000000000000" pitchFamily="2" charset="2"/>
              <a:buChar char="Ø"/>
            </a:pPr>
            <a:r>
              <a:rPr lang="en-US" sz="3600" dirty="0"/>
              <a:t>Slouching, head down, leaning against a building</a:t>
            </a:r>
          </a:p>
          <a:p>
            <a:pPr marL="571500" indent="-571500">
              <a:spcAft>
                <a:spcPts val="1200"/>
              </a:spcAft>
              <a:buFont typeface="Wingdings" panose="05000000000000000000" pitchFamily="2" charset="2"/>
              <a:buChar char="Ø"/>
            </a:pPr>
            <a:r>
              <a:rPr lang="en-US" sz="3600" dirty="0"/>
              <a:t>Arms folded, legs crossed</a:t>
            </a:r>
          </a:p>
          <a:p>
            <a:pPr marL="571500" indent="-571500">
              <a:spcAft>
                <a:spcPts val="1200"/>
              </a:spcAft>
              <a:buFont typeface="Wingdings" panose="05000000000000000000" pitchFamily="2" charset="2"/>
              <a:buChar char="Ø"/>
            </a:pPr>
            <a:r>
              <a:rPr lang="en-US" sz="3600" dirty="0"/>
              <a:t>Other examples?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312" y="-46724"/>
            <a:ext cx="3998501" cy="5334000"/>
          </a:xfrm>
          <a:prstGeom prst="rect">
            <a:avLst/>
          </a:prstGeom>
        </p:spPr>
      </p:pic>
    </p:spTree>
    <p:extLst>
      <p:ext uri="{BB962C8B-B14F-4D97-AF65-F5344CB8AC3E}">
        <p14:creationId xmlns:p14="http://schemas.microsoft.com/office/powerpoint/2010/main" val="5454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altLang="en-US" sz="4000" dirty="0"/>
              <a:t>Challenging Postures</a:t>
            </a:r>
            <a:endParaRPr lang="en-US" sz="4000" dirty="0"/>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7677478" cy="418576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Face to face </a:t>
            </a:r>
          </a:p>
          <a:p>
            <a:pPr marL="571500" indent="-571500">
              <a:spcAft>
                <a:spcPts val="1200"/>
              </a:spcAft>
              <a:buFont typeface="Wingdings" panose="05000000000000000000" pitchFamily="2" charset="2"/>
              <a:buChar char="Ø"/>
            </a:pPr>
            <a:r>
              <a:rPr lang="en-US" sz="3600" dirty="0"/>
              <a:t>Nose to nose </a:t>
            </a:r>
          </a:p>
          <a:p>
            <a:pPr marL="571500" indent="-571500">
              <a:spcAft>
                <a:spcPts val="1200"/>
              </a:spcAft>
              <a:buFont typeface="Wingdings" panose="05000000000000000000" pitchFamily="2" charset="2"/>
              <a:buChar char="Ø"/>
            </a:pPr>
            <a:r>
              <a:rPr lang="en-US" sz="3600" dirty="0"/>
              <a:t>Toe to toe </a:t>
            </a:r>
          </a:p>
          <a:p>
            <a:pPr marL="571500" indent="-571500">
              <a:spcAft>
                <a:spcPts val="1200"/>
              </a:spcAft>
              <a:buFont typeface="Wingdings" panose="05000000000000000000" pitchFamily="2" charset="2"/>
              <a:buChar char="Ø"/>
            </a:pPr>
            <a:r>
              <a:rPr lang="en-US" sz="3600" dirty="0"/>
              <a:t>Eyeball to eyeball </a:t>
            </a:r>
          </a:p>
          <a:p>
            <a:pPr marL="571500" indent="-571500">
              <a:spcAft>
                <a:spcPts val="1200"/>
              </a:spcAft>
              <a:buFont typeface="Wingdings" panose="05000000000000000000" pitchFamily="2" charset="2"/>
              <a:buChar char="Ø"/>
            </a:pPr>
            <a:r>
              <a:rPr lang="en-US" sz="3600" dirty="0"/>
              <a:t>Touching </a:t>
            </a:r>
          </a:p>
          <a:p>
            <a:pPr marL="571500" indent="-571500">
              <a:spcAft>
                <a:spcPts val="1200"/>
              </a:spcAft>
              <a:buFont typeface="Wingdings" panose="05000000000000000000" pitchFamily="2" charset="2"/>
              <a:buChar char="Ø"/>
            </a:pPr>
            <a:r>
              <a:rPr lang="en-US" sz="3600" dirty="0"/>
              <a:t>Finger pointing </a:t>
            </a:r>
          </a:p>
        </p:txBody>
      </p:sp>
      <p:pic>
        <p:nvPicPr>
          <p:cNvPr id="7"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56123" y="1609383"/>
            <a:ext cx="4305195" cy="398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Tactic: When Safe, Seek Their Level</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7677478" cy="2062103"/>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Physically</a:t>
            </a:r>
          </a:p>
          <a:p>
            <a:pPr marL="571500" indent="-571500">
              <a:spcAft>
                <a:spcPts val="1200"/>
              </a:spcAft>
              <a:buFont typeface="Wingdings" panose="05000000000000000000" pitchFamily="2" charset="2"/>
              <a:buChar char="Ø"/>
            </a:pPr>
            <a:r>
              <a:rPr lang="en-US" sz="3600" dirty="0"/>
              <a:t>Emotionally</a:t>
            </a:r>
          </a:p>
          <a:p>
            <a:pPr marL="571500" indent="-571500">
              <a:spcAft>
                <a:spcPts val="1200"/>
              </a:spcAft>
              <a:buFont typeface="Wingdings" panose="05000000000000000000" pitchFamily="2" charset="2"/>
              <a:buChar char="Ø"/>
            </a:pPr>
            <a:r>
              <a:rPr lang="en-US" sz="3600" dirty="0"/>
              <a:t>Mentally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280" y="1409291"/>
            <a:ext cx="5886404" cy="430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65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Course Goals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31244" y="1349828"/>
            <a:ext cx="5879156" cy="488719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Define De-escalation</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Provide Historical Context</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Discuss Techniques, Strategies, and Tactics</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Review Tactical Positioning and Verbal control</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Review FCPD Policy</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Review relevant legal issues</a:t>
            </a: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164" y="1817459"/>
            <a:ext cx="5179356" cy="3078480"/>
          </a:xfrm>
          <a:prstGeom prst="rect">
            <a:avLst/>
          </a:prstGeom>
        </p:spPr>
      </p:pic>
    </p:spTree>
    <p:extLst>
      <p:ext uri="{BB962C8B-B14F-4D97-AF65-F5344CB8AC3E}">
        <p14:creationId xmlns:p14="http://schemas.microsoft.com/office/powerpoint/2010/main" val="1568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Tactic: Make a Connection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56077" y="1406590"/>
            <a:ext cx="7677478" cy="418576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Clothing</a:t>
            </a:r>
          </a:p>
          <a:p>
            <a:pPr marL="571500" indent="-571500">
              <a:spcAft>
                <a:spcPts val="1200"/>
              </a:spcAft>
              <a:buFont typeface="Wingdings" panose="05000000000000000000" pitchFamily="2" charset="2"/>
              <a:buChar char="Ø"/>
            </a:pPr>
            <a:r>
              <a:rPr lang="en-US" sz="3600" dirty="0"/>
              <a:t>Jewelry</a:t>
            </a:r>
          </a:p>
          <a:p>
            <a:pPr marL="571500" indent="-571500">
              <a:spcAft>
                <a:spcPts val="1200"/>
              </a:spcAft>
              <a:buFont typeface="Wingdings" panose="05000000000000000000" pitchFamily="2" charset="2"/>
              <a:buChar char="Ø"/>
            </a:pPr>
            <a:r>
              <a:rPr lang="en-US" sz="3600" dirty="0"/>
              <a:t>Tattoos</a:t>
            </a:r>
          </a:p>
          <a:p>
            <a:pPr marL="571500" indent="-571500">
              <a:spcAft>
                <a:spcPts val="1200"/>
              </a:spcAft>
              <a:buFont typeface="Wingdings" panose="05000000000000000000" pitchFamily="2" charset="2"/>
              <a:buChar char="Ø"/>
            </a:pPr>
            <a:r>
              <a:rPr lang="en-US" sz="3600" dirty="0"/>
              <a:t>Vehicle</a:t>
            </a:r>
          </a:p>
          <a:p>
            <a:pPr marL="571500" indent="-571500">
              <a:spcAft>
                <a:spcPts val="1200"/>
              </a:spcAft>
              <a:buFont typeface="Wingdings" panose="05000000000000000000" pitchFamily="2" charset="2"/>
              <a:buChar char="Ø"/>
            </a:pPr>
            <a:r>
              <a:rPr lang="en-US" sz="3600" dirty="0"/>
              <a:t>House/Apartment</a:t>
            </a:r>
          </a:p>
          <a:p>
            <a:pPr marL="571500" indent="-571500">
              <a:spcAft>
                <a:spcPts val="1200"/>
              </a:spcAft>
              <a:buFont typeface="Wingdings" panose="05000000000000000000" pitchFamily="2" charset="2"/>
              <a:buChar char="Ø"/>
            </a:pPr>
            <a:r>
              <a:rPr lang="en-US" sz="3600" dirty="0"/>
              <a:t>Surroundings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4823" y="632860"/>
            <a:ext cx="3074347" cy="30743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9054" y="3437770"/>
            <a:ext cx="2773680" cy="20802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3640" y="1565548"/>
            <a:ext cx="2849880" cy="284988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088" y="4239792"/>
            <a:ext cx="1622931" cy="2162556"/>
          </a:xfrm>
          <a:prstGeom prst="rect">
            <a:avLst/>
          </a:prstGeom>
        </p:spPr>
      </p:pic>
    </p:spTree>
    <p:extLst>
      <p:ext uri="{BB962C8B-B14F-4D97-AF65-F5344CB8AC3E}">
        <p14:creationId xmlns:p14="http://schemas.microsoft.com/office/powerpoint/2010/main" val="204349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Tactic: Distract the Person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10313997" cy="1200329"/>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Distract by changing the topic to something calming for the subject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101" y="2803764"/>
            <a:ext cx="4526280" cy="3239119"/>
          </a:xfrm>
          <a:prstGeom prst="rect">
            <a:avLst/>
          </a:prstGeom>
        </p:spPr>
      </p:pic>
    </p:spTree>
    <p:extLst>
      <p:ext uri="{BB962C8B-B14F-4D97-AF65-F5344CB8AC3E}">
        <p14:creationId xmlns:p14="http://schemas.microsoft.com/office/powerpoint/2010/main" val="82639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Tactic: Motivate the Person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3" y="1409291"/>
            <a:ext cx="7677478" cy="458587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a:t>Be clear and accurate</a:t>
            </a:r>
          </a:p>
          <a:p>
            <a:pPr marL="571500" indent="-571500">
              <a:spcAft>
                <a:spcPts val="1200"/>
              </a:spcAft>
              <a:buFont typeface="Wingdings" panose="05000000000000000000" pitchFamily="2" charset="2"/>
              <a:buChar char="Ø"/>
            </a:pPr>
            <a:r>
              <a:rPr lang="en-US" sz="3600" dirty="0"/>
              <a:t>Avoid jargon or slang</a:t>
            </a:r>
          </a:p>
          <a:p>
            <a:pPr marL="571500" indent="-571500">
              <a:spcAft>
                <a:spcPts val="1200"/>
              </a:spcAft>
              <a:buFont typeface="Wingdings" panose="05000000000000000000" pitchFamily="2" charset="2"/>
              <a:buChar char="Ø"/>
            </a:pPr>
            <a:r>
              <a:rPr lang="en-US" sz="3600" dirty="0"/>
              <a:t>Be aware of both surface and hidden meanings</a:t>
            </a:r>
          </a:p>
          <a:p>
            <a:pPr marL="571500" indent="-571500">
              <a:spcAft>
                <a:spcPts val="1200"/>
              </a:spcAft>
              <a:buFont typeface="Wingdings" panose="05000000000000000000" pitchFamily="2" charset="2"/>
              <a:buChar char="Ø"/>
            </a:pPr>
            <a:r>
              <a:rPr lang="en-US" sz="3600" dirty="0"/>
              <a:t>Avoid satire, sarcasm, and jokes</a:t>
            </a:r>
          </a:p>
          <a:p>
            <a:pPr marL="571500" indent="-571500">
              <a:spcAft>
                <a:spcPts val="1200"/>
              </a:spcAft>
              <a:buFont typeface="Wingdings" panose="05000000000000000000" pitchFamily="2" charset="2"/>
              <a:buChar char="Ø"/>
            </a:pPr>
            <a:r>
              <a:rPr lang="en-US" sz="3600" dirty="0"/>
              <a:t>Use words that can be understood </a:t>
            </a:r>
          </a:p>
        </p:txBody>
      </p:sp>
    </p:spTree>
    <p:extLst>
      <p:ext uri="{BB962C8B-B14F-4D97-AF65-F5344CB8AC3E}">
        <p14:creationId xmlns:p14="http://schemas.microsoft.com/office/powerpoint/2010/main" val="171113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64695"/>
            <a:ext cx="9704397" cy="1144596"/>
          </a:xfrm>
        </p:spPr>
        <p:txBody>
          <a:bodyPr>
            <a:normAutofit/>
          </a:bodyPr>
          <a:lstStyle/>
          <a:p>
            <a:r>
              <a:rPr lang="en-US" sz="4000" dirty="0"/>
              <a:t>Tactic: Offer Options, Allow Acceptable Decision-Making</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1320" y="1705818"/>
            <a:ext cx="6141720" cy="40944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2612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783841"/>
          </a:xfrm>
        </p:spPr>
        <p:txBody>
          <a:bodyPr>
            <a:normAutofit/>
          </a:bodyPr>
          <a:lstStyle/>
          <a:p>
            <a:r>
              <a:rPr lang="en-US" sz="4000" dirty="0"/>
              <a:t>Video Discussion: Tactics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8615873-48C2-4851-9C3D-87F8EE7583CD}"/>
              </a:ext>
            </a:extLst>
          </p:cNvPr>
          <p:cNvSpPr txBox="1"/>
          <p:nvPr/>
        </p:nvSpPr>
        <p:spPr>
          <a:xfrm>
            <a:off x="2214390" y="1905917"/>
            <a:ext cx="6951644" cy="369332"/>
          </a:xfrm>
          <a:prstGeom prst="rect">
            <a:avLst/>
          </a:prstGeom>
          <a:noFill/>
        </p:spPr>
        <p:txBody>
          <a:bodyPr wrap="square" rtlCol="0">
            <a:spAutoFit/>
          </a:bodyPr>
          <a:lstStyle/>
          <a:p>
            <a:r>
              <a:rPr lang="en-US" dirty="0">
                <a:hlinkClick r:id="rId4"/>
              </a:rPr>
              <a:t>De-escalation of man with knife</a:t>
            </a:r>
            <a:endParaRPr lang="en-US" dirty="0"/>
          </a:p>
        </p:txBody>
      </p:sp>
      <p:sp>
        <p:nvSpPr>
          <p:cNvPr id="7" name="TextBox 6">
            <a:extLst>
              <a:ext uri="{FF2B5EF4-FFF2-40B4-BE49-F238E27FC236}">
                <a16:creationId xmlns:a16="http://schemas.microsoft.com/office/drawing/2014/main" id="{A720E3BC-AC70-45BE-B03C-B011D9A7D93D}"/>
              </a:ext>
            </a:extLst>
          </p:cNvPr>
          <p:cNvSpPr txBox="1"/>
          <p:nvPr/>
        </p:nvSpPr>
        <p:spPr>
          <a:xfrm>
            <a:off x="2159306" y="2544235"/>
            <a:ext cx="7006728" cy="646331"/>
          </a:xfrm>
          <a:prstGeom prst="rect">
            <a:avLst/>
          </a:prstGeom>
          <a:noFill/>
        </p:spPr>
        <p:txBody>
          <a:bodyPr wrap="square" rtlCol="0">
            <a:spAutoFit/>
          </a:bodyPr>
          <a:lstStyle/>
          <a:p>
            <a:pPr algn="l"/>
            <a:r>
              <a:rPr lang="en-US" b="0" i="0" dirty="0">
                <a:effectLst/>
                <a:latin typeface="Roboto"/>
                <a:hlinkClick r:id="rId5"/>
              </a:rPr>
              <a:t>A South Daytona police officer calmly takes mentally ill man into custody</a:t>
            </a:r>
            <a:endParaRPr lang="en-US" b="0" i="0" dirty="0">
              <a:effectLst/>
              <a:latin typeface="Roboto"/>
            </a:endParaRPr>
          </a:p>
        </p:txBody>
      </p:sp>
    </p:spTree>
    <p:extLst>
      <p:ext uri="{BB962C8B-B14F-4D97-AF65-F5344CB8AC3E}">
        <p14:creationId xmlns:p14="http://schemas.microsoft.com/office/powerpoint/2010/main" val="3542054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1276353"/>
          </a:xfrm>
        </p:spPr>
        <p:txBody>
          <a:bodyPr>
            <a:normAutofit/>
          </a:bodyPr>
          <a:lstStyle/>
          <a:p>
            <a:r>
              <a:rPr lang="en-US" sz="4000" dirty="0"/>
              <a:t>Module 4 – De-escalation: Becoming the Norm </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1242" y="1579384"/>
            <a:ext cx="11060757" cy="4739759"/>
          </a:xfrm>
          <a:prstGeom prst="rect">
            <a:avLst/>
          </a:prstGeom>
          <a:noFill/>
        </p:spPr>
        <p:txBody>
          <a:bodyPr wrap="square" rtlCol="0">
            <a:spAutoFit/>
          </a:bodyPr>
          <a:lstStyle/>
          <a:p>
            <a:pPr>
              <a:spcAft>
                <a:spcPts val="1200"/>
              </a:spcAft>
            </a:pPr>
            <a:r>
              <a:rPr lang="en-US" sz="3600" dirty="0"/>
              <a:t>CA Assembly Bill 392:</a:t>
            </a:r>
          </a:p>
          <a:p>
            <a:pPr marL="571500" indent="-571500">
              <a:spcAft>
                <a:spcPts val="1200"/>
              </a:spcAft>
              <a:buFont typeface="Wingdings" panose="05000000000000000000" pitchFamily="2" charset="2"/>
              <a:buChar char="Ø"/>
            </a:pPr>
            <a:r>
              <a:rPr lang="en-US" sz="3600" dirty="0"/>
              <a:t>Sponsored by the ACLU</a:t>
            </a:r>
          </a:p>
          <a:p>
            <a:pPr marL="571500" indent="-571500">
              <a:spcAft>
                <a:spcPts val="1200"/>
              </a:spcAft>
              <a:buFont typeface="Wingdings" panose="05000000000000000000" pitchFamily="2" charset="2"/>
              <a:buChar char="Ø"/>
            </a:pPr>
            <a:r>
              <a:rPr lang="en-US" sz="3600" dirty="0"/>
              <a:t>Eliminates the Graham v Connor reasonableness standard</a:t>
            </a:r>
          </a:p>
          <a:p>
            <a:pPr marL="571500" indent="-571500">
              <a:spcAft>
                <a:spcPts val="1200"/>
              </a:spcAft>
              <a:buFont typeface="Wingdings" panose="05000000000000000000" pitchFamily="2" charset="2"/>
              <a:buChar char="Ø"/>
            </a:pPr>
            <a:r>
              <a:rPr lang="en-US" sz="3600" dirty="0"/>
              <a:t>Replaces with a standard of “Necessity”</a:t>
            </a:r>
          </a:p>
          <a:p>
            <a:pPr>
              <a:spcAft>
                <a:spcPts val="1200"/>
              </a:spcAft>
            </a:pPr>
            <a:r>
              <a:rPr lang="en-US" sz="3600" dirty="0"/>
              <a:t>Senate Bill 230</a:t>
            </a:r>
          </a:p>
          <a:p>
            <a:pPr marL="571500" indent="-571500">
              <a:spcAft>
                <a:spcPts val="1200"/>
              </a:spcAft>
              <a:buFont typeface="Wingdings" panose="05000000000000000000" pitchFamily="2" charset="2"/>
              <a:buChar char="Ø"/>
            </a:pPr>
            <a:r>
              <a:rPr lang="en-US" sz="3600" dirty="0"/>
              <a:t>Increases and Standardizes training</a:t>
            </a:r>
          </a:p>
        </p:txBody>
      </p:sp>
    </p:spTree>
    <p:extLst>
      <p:ext uri="{BB962C8B-B14F-4D97-AF65-F5344CB8AC3E}">
        <p14:creationId xmlns:p14="http://schemas.microsoft.com/office/powerpoint/2010/main" val="1024263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De-Escalation and Crisis Intervention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31242" y="1349828"/>
            <a:ext cx="10043441" cy="445046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2800" dirty="0">
                <a:solidFill>
                  <a:schemeClr val="tx1">
                    <a:lumMod val="95000"/>
                  </a:schemeClr>
                </a:solidFill>
              </a:rPr>
              <a:t>FCPD Policy 466.6 addresses De-escalation during Crisis Intervention Incidents:</a:t>
            </a:r>
          </a:p>
          <a:p>
            <a:pPr algn="ctr"/>
            <a:r>
              <a:rPr lang="en-US" sz="2400" dirty="0">
                <a:solidFill>
                  <a:schemeClr val="tx1">
                    <a:lumMod val="95000"/>
                  </a:schemeClr>
                </a:solidFill>
              </a:rPr>
              <a:t>“Officers should consider that taking no action or passively monitoring the situation may be the most reasonable response to a mental health crisis.”</a:t>
            </a:r>
            <a:r>
              <a:rPr lang="en-US" sz="2400" dirty="0"/>
              <a:t> </a:t>
            </a:r>
            <a:endParaRPr lang="en-US" sz="3200" dirty="0">
              <a:solidFill>
                <a:schemeClr val="tx1">
                  <a:lumMod val="9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486" y="3728225"/>
            <a:ext cx="3439014" cy="22904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461" y="3575062"/>
            <a:ext cx="2542592" cy="180762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013" y="4136570"/>
            <a:ext cx="3636065" cy="2417983"/>
          </a:xfrm>
          <a:prstGeom prst="rect">
            <a:avLst/>
          </a:prstGeom>
        </p:spPr>
      </p:pic>
    </p:spTree>
    <p:extLst>
      <p:ext uri="{BB962C8B-B14F-4D97-AF65-F5344CB8AC3E}">
        <p14:creationId xmlns:p14="http://schemas.microsoft.com/office/powerpoint/2010/main" val="218843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De-Escalation and Crisis Intervention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25144" y="1349828"/>
            <a:ext cx="11003999" cy="488719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2800" dirty="0">
                <a:solidFill>
                  <a:schemeClr val="tx1">
                    <a:lumMod val="95000"/>
                  </a:schemeClr>
                </a:solidFill>
              </a:rPr>
              <a:t>FCPD Policy 466.6 Continued:</a:t>
            </a:r>
          </a:p>
          <a:p>
            <a:r>
              <a:rPr lang="en-US" sz="2400" dirty="0">
                <a:solidFill>
                  <a:schemeClr val="tx1">
                    <a:lumMod val="95000"/>
                  </a:schemeClr>
                </a:solidFill>
              </a:rPr>
              <a:t>Once it is determined that a situation is a mental health crisis and immediate safety concerns have been addressed, responding members should be aware of the following considerations and should generally:</a:t>
            </a:r>
          </a:p>
          <a:p>
            <a:pPr marL="457200" indent="-457200">
              <a:buFont typeface="Wingdings" panose="05000000000000000000" pitchFamily="2" charset="2"/>
              <a:buChar char="Ø"/>
            </a:pPr>
            <a:r>
              <a:rPr lang="en-US" sz="2400" dirty="0">
                <a:solidFill>
                  <a:schemeClr val="tx1">
                    <a:lumMod val="95000"/>
                  </a:schemeClr>
                </a:solidFill>
              </a:rPr>
              <a:t>Evaluate safety conditions</a:t>
            </a:r>
          </a:p>
          <a:p>
            <a:pPr marL="457200" indent="-457200">
              <a:buFont typeface="Wingdings" panose="05000000000000000000" pitchFamily="2" charset="2"/>
              <a:buChar char="Ø"/>
            </a:pPr>
            <a:r>
              <a:rPr lang="en-US" sz="2400" dirty="0">
                <a:solidFill>
                  <a:schemeClr val="tx1">
                    <a:lumMod val="95000"/>
                  </a:schemeClr>
                </a:solidFill>
              </a:rPr>
              <a:t>Introduce themselves and attempt to obtain the person’s name</a:t>
            </a:r>
          </a:p>
          <a:p>
            <a:pPr marL="457200" indent="-457200">
              <a:buFont typeface="Wingdings" panose="05000000000000000000" pitchFamily="2" charset="2"/>
              <a:buChar char="Ø"/>
            </a:pPr>
            <a:r>
              <a:rPr lang="en-US" sz="2400" dirty="0">
                <a:solidFill>
                  <a:schemeClr val="tx1">
                    <a:lumMod val="95000"/>
                  </a:schemeClr>
                </a:solidFill>
              </a:rPr>
              <a:t>Be patient, polite, calm, courteous and avoid overreacting</a:t>
            </a:r>
          </a:p>
          <a:p>
            <a:pPr marL="457200" indent="-457200">
              <a:buFont typeface="Wingdings" panose="05000000000000000000" pitchFamily="2" charset="2"/>
              <a:buChar char="Ø"/>
            </a:pPr>
            <a:r>
              <a:rPr lang="en-US" sz="2400" dirty="0">
                <a:solidFill>
                  <a:schemeClr val="tx1">
                    <a:lumMod val="95000"/>
                  </a:schemeClr>
                </a:solidFill>
              </a:rPr>
              <a:t>Speak and move slowly and in a non-threatening manner</a:t>
            </a:r>
          </a:p>
          <a:p>
            <a:pPr marL="457200" indent="-457200">
              <a:buFont typeface="Wingdings" panose="05000000000000000000" pitchFamily="2" charset="2"/>
              <a:buChar char="Ø"/>
            </a:pPr>
            <a:r>
              <a:rPr lang="en-US" sz="2400" dirty="0">
                <a:solidFill>
                  <a:schemeClr val="tx1">
                    <a:lumMod val="95000"/>
                  </a:schemeClr>
                </a:solidFill>
              </a:rPr>
              <a:t>Moderate the level of direct eye contact</a:t>
            </a:r>
          </a:p>
        </p:txBody>
      </p:sp>
    </p:spTree>
    <p:extLst>
      <p:ext uri="{BB962C8B-B14F-4D97-AF65-F5344CB8AC3E}">
        <p14:creationId xmlns:p14="http://schemas.microsoft.com/office/powerpoint/2010/main" val="28647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De-Escalation and Crisis Intervention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25144" y="1349828"/>
            <a:ext cx="11003999" cy="488719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2800" dirty="0">
                <a:solidFill>
                  <a:schemeClr val="tx1">
                    <a:lumMod val="95000"/>
                  </a:schemeClr>
                </a:solidFill>
              </a:rPr>
              <a:t>FCPD Policy 466.6 Continued:</a:t>
            </a:r>
          </a:p>
          <a:p>
            <a:pPr marL="457200" indent="-457200">
              <a:buFont typeface="Wingdings" panose="05000000000000000000" pitchFamily="2" charset="2"/>
              <a:buChar char="Ø"/>
            </a:pPr>
            <a:r>
              <a:rPr lang="en-US" sz="2400" dirty="0">
                <a:solidFill>
                  <a:schemeClr val="tx1">
                    <a:lumMod val="95000"/>
                  </a:schemeClr>
                </a:solidFill>
              </a:rPr>
              <a:t>Remove distractions or disruptive people from the area.</a:t>
            </a:r>
          </a:p>
          <a:p>
            <a:pPr marL="457200" indent="-457200">
              <a:buFont typeface="Wingdings" panose="05000000000000000000" pitchFamily="2" charset="2"/>
              <a:buChar char="Ø"/>
            </a:pPr>
            <a:r>
              <a:rPr lang="en-US" sz="2400" dirty="0">
                <a:solidFill>
                  <a:schemeClr val="tx1">
                    <a:lumMod val="95000"/>
                  </a:schemeClr>
                </a:solidFill>
              </a:rPr>
              <a:t>Demonstrate active listening skills (e.g., summarize the person’s verbal communication).</a:t>
            </a:r>
          </a:p>
          <a:p>
            <a:pPr marL="457200" indent="-457200">
              <a:buFont typeface="Wingdings" panose="05000000000000000000" pitchFamily="2" charset="2"/>
              <a:buChar char="Ø"/>
            </a:pPr>
            <a:r>
              <a:rPr lang="en-US" sz="2400" dirty="0">
                <a:solidFill>
                  <a:schemeClr val="tx1">
                    <a:lumMod val="95000"/>
                  </a:schemeClr>
                </a:solidFill>
              </a:rPr>
              <a:t>Provide for sufficient avenues of retreat or escape should the situation become volatile. </a:t>
            </a:r>
          </a:p>
        </p:txBody>
      </p:sp>
    </p:spTree>
    <p:extLst>
      <p:ext uri="{BB962C8B-B14F-4D97-AF65-F5344CB8AC3E}">
        <p14:creationId xmlns:p14="http://schemas.microsoft.com/office/powerpoint/2010/main" val="20616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De-Escalation and Crisis Intervention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25144" y="1349828"/>
            <a:ext cx="11003999" cy="488719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2800" dirty="0">
                <a:solidFill>
                  <a:schemeClr val="tx1">
                    <a:lumMod val="95000"/>
                  </a:schemeClr>
                </a:solidFill>
              </a:rPr>
              <a:t>FCPD Policy 466.6 Continued:</a:t>
            </a:r>
          </a:p>
          <a:p>
            <a:r>
              <a:rPr lang="en-US" sz="2400" dirty="0">
                <a:solidFill>
                  <a:schemeClr val="tx1">
                    <a:lumMod val="95000"/>
                  </a:schemeClr>
                </a:solidFill>
              </a:rPr>
              <a:t>“Responding ﻿officers generally should </a:t>
            </a:r>
            <a:r>
              <a:rPr lang="en-US" sz="2400" b="1" u="sng" dirty="0">
                <a:solidFill>
                  <a:schemeClr val="tx1">
                    <a:lumMod val="95000"/>
                  </a:schemeClr>
                </a:solidFill>
              </a:rPr>
              <a:t>not</a:t>
            </a:r>
            <a:r>
              <a:rPr lang="en-US" sz="2400" dirty="0">
                <a:solidFill>
                  <a:schemeClr val="tx1">
                    <a:lumMod val="95000"/>
                  </a:schemeClr>
                </a:solidFill>
              </a:rPr>
              <a:t>: </a:t>
            </a:r>
          </a:p>
          <a:p>
            <a:pPr marL="342900" indent="-342900">
              <a:buFont typeface="Wingdings" panose="05000000000000000000" pitchFamily="2" charset="2"/>
              <a:buChar char="Ø"/>
            </a:pPr>
            <a:r>
              <a:rPr lang="en-US" sz="2400" dirty="0">
                <a:solidFill>
                  <a:schemeClr val="tx1">
                    <a:lumMod val="95000"/>
                  </a:schemeClr>
                </a:solidFill>
              </a:rPr>
              <a:t>Use stances or tactics that can be interpreted as aggressive</a:t>
            </a:r>
          </a:p>
          <a:p>
            <a:pPr marL="342900" indent="-342900">
              <a:buFont typeface="Wingdings" panose="05000000000000000000" pitchFamily="2" charset="2"/>
              <a:buChar char="Ø"/>
            </a:pPr>
            <a:r>
              <a:rPr lang="en-US" sz="2400" dirty="0">
                <a:solidFill>
                  <a:schemeClr val="tx1">
                    <a:lumMod val="95000"/>
                  </a:schemeClr>
                </a:solidFill>
              </a:rPr>
              <a:t>Allow others to interrupt or engage the person</a:t>
            </a:r>
          </a:p>
          <a:p>
            <a:pPr marL="342900" indent="-342900">
              <a:buFont typeface="Wingdings" panose="05000000000000000000" pitchFamily="2" charset="2"/>
              <a:buChar char="Ø"/>
            </a:pPr>
            <a:r>
              <a:rPr lang="en-US" sz="2400" dirty="0">
                <a:solidFill>
                  <a:schemeClr val="tx1">
                    <a:lumMod val="95000"/>
                  </a:schemeClr>
                </a:solidFill>
              </a:rPr>
              <a:t>Corner a person who is not believed to be armed, violent or suicidal</a:t>
            </a:r>
          </a:p>
          <a:p>
            <a:pPr marL="342900" indent="-342900">
              <a:buFont typeface="Wingdings" panose="05000000000000000000" pitchFamily="2" charset="2"/>
              <a:buChar char="Ø"/>
            </a:pPr>
            <a:r>
              <a:rPr lang="en-US" sz="2400" dirty="0">
                <a:solidFill>
                  <a:schemeClr val="tx1">
                    <a:lumMod val="95000"/>
                  </a:schemeClr>
                </a:solidFill>
              </a:rPr>
              <a:t>Argue, speak with a raised voice or use threats to obtain compliance</a:t>
            </a:r>
          </a:p>
        </p:txBody>
      </p:sp>
    </p:spTree>
    <p:extLst>
      <p:ext uri="{BB962C8B-B14F-4D97-AF65-F5344CB8AC3E}">
        <p14:creationId xmlns:p14="http://schemas.microsoft.com/office/powerpoint/2010/main" val="35152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What is De-escalation?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13022" y="2593297"/>
            <a:ext cx="6775554" cy="923330"/>
          </a:xfrm>
          <a:prstGeom prst="rect">
            <a:avLst/>
          </a:prstGeom>
          <a:noFill/>
        </p:spPr>
        <p:txBody>
          <a:bodyPr wrap="square" rtlCol="0">
            <a:spAutoFit/>
          </a:bodyPr>
          <a:lstStyle/>
          <a:p>
            <a:r>
              <a:rPr lang="en-US" dirty="0">
                <a:hlinkClick r:id="rId4"/>
              </a:rPr>
              <a:t>Bodycam Shows K9 Deputy Successfully Talks Down Armed Subject</a:t>
            </a:r>
            <a:endParaRPr lang="en-US" dirty="0"/>
          </a:p>
          <a:p>
            <a:endParaRPr lang="en-US" dirty="0"/>
          </a:p>
        </p:txBody>
      </p:sp>
    </p:spTree>
    <p:extLst>
      <p:ext uri="{BB962C8B-B14F-4D97-AF65-F5344CB8AC3E}">
        <p14:creationId xmlns:p14="http://schemas.microsoft.com/office/powerpoint/2010/main" val="3260567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783841"/>
          </a:xfrm>
        </p:spPr>
        <p:txBody>
          <a:bodyPr>
            <a:normAutofit/>
          </a:bodyPr>
          <a:lstStyle/>
          <a:p>
            <a:r>
              <a:rPr lang="en-US" sz="4000" dirty="0"/>
              <a:t>Video Discussion: Time and Tactics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93720" y="2011680"/>
            <a:ext cx="5882640" cy="646331"/>
          </a:xfrm>
          <a:prstGeom prst="rect">
            <a:avLst/>
          </a:prstGeom>
          <a:noFill/>
        </p:spPr>
        <p:txBody>
          <a:bodyPr wrap="square" rtlCol="0">
            <a:spAutoFit/>
          </a:bodyPr>
          <a:lstStyle/>
          <a:p>
            <a:r>
              <a:rPr lang="en-US" dirty="0">
                <a:hlinkClick r:id="rId4"/>
              </a:rPr>
              <a:t>Great Police Work/De-escalation by Officer Linda Gutierrez 03/7/2019</a:t>
            </a:r>
            <a:endParaRPr lang="en-US" dirty="0"/>
          </a:p>
        </p:txBody>
      </p:sp>
    </p:spTree>
    <p:extLst>
      <p:ext uri="{BB962C8B-B14F-4D97-AF65-F5344CB8AC3E}">
        <p14:creationId xmlns:p14="http://schemas.microsoft.com/office/powerpoint/2010/main" val="160670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1241041"/>
          </a:xfrm>
        </p:spPr>
        <p:txBody>
          <a:bodyPr>
            <a:normAutofit/>
          </a:bodyPr>
          <a:lstStyle/>
          <a:p>
            <a:r>
              <a:rPr lang="en-US" sz="4000" dirty="0"/>
              <a:t>Closing: 7 easy steps to successful de-escalation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31244" y="1447800"/>
            <a:ext cx="10225052" cy="488719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342900" indent="-342900">
              <a:buFont typeface="Wingdings" panose="05000000000000000000" pitchFamily="2" charset="2"/>
              <a:buChar char="Ø"/>
            </a:pPr>
            <a:r>
              <a:rPr lang="en-US" sz="2400" dirty="0">
                <a:solidFill>
                  <a:schemeClr val="tx1">
                    <a:lumMod val="95000"/>
                  </a:schemeClr>
                </a:solidFill>
              </a:rPr>
              <a:t>Don’t be a jerk</a:t>
            </a:r>
          </a:p>
          <a:p>
            <a:pPr marL="342900" indent="-342900">
              <a:buFont typeface="Wingdings" panose="05000000000000000000" pitchFamily="2" charset="2"/>
              <a:buChar char="Ø"/>
            </a:pPr>
            <a:r>
              <a:rPr lang="en-US" sz="2400" dirty="0">
                <a:solidFill>
                  <a:schemeClr val="tx1">
                    <a:lumMod val="95000"/>
                  </a:schemeClr>
                </a:solidFill>
              </a:rPr>
              <a:t>“If you start out nice, you can always get mean, but if you start out mean, you can never be nice.”</a:t>
            </a:r>
          </a:p>
          <a:p>
            <a:pPr marL="342900" indent="-342900">
              <a:buFont typeface="Wingdings" panose="05000000000000000000" pitchFamily="2" charset="2"/>
              <a:buChar char="Ø"/>
            </a:pPr>
            <a:r>
              <a:rPr lang="en-US" sz="2400" dirty="0">
                <a:solidFill>
                  <a:schemeClr val="tx1">
                    <a:lumMod val="95000"/>
                  </a:schemeClr>
                </a:solidFill>
              </a:rPr>
              <a:t>Communicate</a:t>
            </a:r>
          </a:p>
          <a:p>
            <a:pPr marL="342900" indent="-342900">
              <a:buFont typeface="Wingdings" panose="05000000000000000000" pitchFamily="2" charset="2"/>
              <a:buChar char="Ø"/>
            </a:pPr>
            <a:r>
              <a:rPr lang="en-US" sz="2400" dirty="0">
                <a:solidFill>
                  <a:schemeClr val="tx1">
                    <a:lumMod val="95000"/>
                  </a:schemeClr>
                </a:solidFill>
              </a:rPr>
              <a:t>Be the 52-year-old you, not the 17-year-old you.</a:t>
            </a:r>
          </a:p>
          <a:p>
            <a:pPr marL="342900" indent="-342900">
              <a:buFont typeface="Wingdings" panose="05000000000000000000" pitchFamily="2" charset="2"/>
              <a:buChar char="Ø"/>
            </a:pPr>
            <a:r>
              <a:rPr lang="en-US" sz="2400" dirty="0">
                <a:solidFill>
                  <a:schemeClr val="tx1">
                    <a:lumMod val="95000"/>
                  </a:schemeClr>
                </a:solidFill>
              </a:rPr>
              <a:t>“Don’t take it personally, don't make it personal.”</a:t>
            </a:r>
          </a:p>
          <a:p>
            <a:pPr marL="342900" indent="-342900">
              <a:buFont typeface="Wingdings" panose="05000000000000000000" pitchFamily="2" charset="2"/>
              <a:buChar char="Ø"/>
            </a:pPr>
            <a:r>
              <a:rPr lang="en-US" sz="2400" dirty="0">
                <a:solidFill>
                  <a:schemeClr val="tx1">
                    <a:lumMod val="95000"/>
                  </a:schemeClr>
                </a:solidFill>
              </a:rPr>
              <a:t>Don’t hang out with angry people (internal culture)</a:t>
            </a:r>
          </a:p>
          <a:p>
            <a:pPr marL="342900" indent="-342900">
              <a:buFont typeface="Wingdings" panose="05000000000000000000" pitchFamily="2" charset="2"/>
              <a:buChar char="Ø"/>
            </a:pPr>
            <a:r>
              <a:rPr lang="en-US" sz="2400" dirty="0">
                <a:solidFill>
                  <a:schemeClr val="tx1">
                    <a:lumMod val="95000"/>
                  </a:schemeClr>
                </a:solidFill>
              </a:rPr>
              <a:t>Finally, and most importantly, de-escalation never means compromising officer safety</a:t>
            </a:r>
          </a:p>
          <a:p>
            <a:pPr marL="457200" indent="-457200">
              <a:buFont typeface="Wingdings" panose="05000000000000000000" pitchFamily="2" charset="2"/>
              <a:buChar char="Ø"/>
            </a:pPr>
            <a:endParaRPr lang="en-US" sz="2400" dirty="0">
              <a:solidFill>
                <a:schemeClr val="tx1">
                  <a:lumMod val="95000"/>
                </a:schemeClr>
              </a:solidFill>
            </a:endParaRPr>
          </a:p>
        </p:txBody>
      </p:sp>
    </p:spTree>
    <p:extLst>
      <p:ext uri="{BB962C8B-B14F-4D97-AF65-F5344CB8AC3E}">
        <p14:creationId xmlns:p14="http://schemas.microsoft.com/office/powerpoint/2010/main" val="32952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206759"/>
            <a:ext cx="10225052" cy="783841"/>
          </a:xfrm>
        </p:spPr>
        <p:txBody>
          <a:bodyPr>
            <a:normAutofit/>
          </a:bodyPr>
          <a:lstStyle/>
          <a:p>
            <a:r>
              <a:rPr lang="en-US" sz="4000" dirty="0"/>
              <a:t>Closing: Common Sense Tips</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93720" y="2011680"/>
            <a:ext cx="5882640" cy="369332"/>
          </a:xfrm>
          <a:prstGeom prst="rect">
            <a:avLst/>
          </a:prstGeom>
          <a:noFill/>
        </p:spPr>
        <p:txBody>
          <a:bodyPr wrap="square" rtlCol="0">
            <a:spAutoFit/>
          </a:bodyPr>
          <a:lstStyle/>
          <a:p>
            <a:r>
              <a:rPr lang="en-US" dirty="0">
                <a:hlinkClick r:id="rId4"/>
              </a:rPr>
              <a:t>Common Sense Tips</a:t>
            </a:r>
            <a:endParaRPr lang="en-US" dirty="0"/>
          </a:p>
        </p:txBody>
      </p:sp>
      <p:sp>
        <p:nvSpPr>
          <p:cNvPr id="5" name="TextBox 4">
            <a:extLst>
              <a:ext uri="{FF2B5EF4-FFF2-40B4-BE49-F238E27FC236}">
                <a16:creationId xmlns:a16="http://schemas.microsoft.com/office/drawing/2014/main" id="{082E11C7-5238-426D-8CDD-4468186D10BA}"/>
              </a:ext>
            </a:extLst>
          </p:cNvPr>
          <p:cNvSpPr txBox="1"/>
          <p:nvPr/>
        </p:nvSpPr>
        <p:spPr>
          <a:xfrm>
            <a:off x="3093720" y="3238959"/>
            <a:ext cx="5882640" cy="369332"/>
          </a:xfrm>
          <a:prstGeom prst="rect">
            <a:avLst/>
          </a:prstGeom>
          <a:noFill/>
        </p:spPr>
        <p:txBody>
          <a:bodyPr wrap="square" rtlCol="0">
            <a:spAutoFit/>
          </a:bodyPr>
          <a:lstStyle/>
          <a:p>
            <a:r>
              <a:rPr lang="en-US" dirty="0">
                <a:hlinkClick r:id="rId5"/>
              </a:rPr>
              <a:t>LINK TO POST VIDEO</a:t>
            </a:r>
            <a:endParaRPr lang="en-US" dirty="0"/>
          </a:p>
        </p:txBody>
      </p:sp>
    </p:spTree>
    <p:extLst>
      <p:ext uri="{BB962C8B-B14F-4D97-AF65-F5344CB8AC3E}">
        <p14:creationId xmlns:p14="http://schemas.microsoft.com/office/powerpoint/2010/main" val="298527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What is De-escalation?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31243" y="1349828"/>
            <a:ext cx="6604871" cy="445046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Behavior intended to escape escalations of conflict</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A combination of communication, empathy, instinct, and sound officer safety tactics</a:t>
            </a:r>
          </a:p>
          <a:p>
            <a:pPr marL="457200" indent="-457200">
              <a:spcBef>
                <a:spcPts val="1800"/>
              </a:spcBef>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De-escalation can reduce conflict before it develops</a:t>
            </a:r>
          </a:p>
          <a:p>
            <a:endParaRPr lang="en-US" sz="2800" dirty="0"/>
          </a:p>
        </p:txBody>
      </p:sp>
      <p:pic>
        <p:nvPicPr>
          <p:cNvPr id="9" name="Picture 6" descr="C:\Users\Bryan\AppData\Local\Microsoft\Windows\Temporary Internet Files\Content.IE5\TLRJ0YD3\Conflict[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6057" y="1741714"/>
            <a:ext cx="3170238" cy="2141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680998" y="4818333"/>
            <a:ext cx="8318809" cy="1200329"/>
          </a:xfrm>
          <a:prstGeom prst="rect">
            <a:avLst/>
          </a:prstGeom>
          <a:noFill/>
          <a:ln w="19050">
            <a:solidFill>
              <a:schemeClr val="bg1">
                <a:lumMod val="50000"/>
                <a:lumOff val="50000"/>
              </a:schemeClr>
            </a:solidFill>
          </a:ln>
        </p:spPr>
        <p:txBody>
          <a:bodyPr wrap="square" rtlCol="0">
            <a:spAutoFit/>
          </a:bodyPr>
          <a:lstStyle/>
          <a:p>
            <a:r>
              <a:rPr lang="en-US" sz="2400" b="1" dirty="0"/>
              <a:t>De-escalate</a:t>
            </a:r>
            <a:r>
              <a:rPr lang="en-US" sz="2400" dirty="0"/>
              <a:t>   [ </a:t>
            </a:r>
            <a:r>
              <a:rPr lang="en-US" sz="2400" dirty="0" err="1"/>
              <a:t>dee-</a:t>
            </a:r>
            <a:r>
              <a:rPr lang="en-US" sz="2400" b="1" dirty="0" err="1"/>
              <a:t>es</a:t>
            </a:r>
            <a:r>
              <a:rPr lang="en-US" sz="2400" dirty="0" err="1"/>
              <a:t>-</a:t>
            </a:r>
            <a:r>
              <a:rPr lang="en-US" sz="2400" i="1" dirty="0" err="1"/>
              <a:t>kə</a:t>
            </a:r>
            <a:r>
              <a:rPr lang="en-US" sz="2400" dirty="0" err="1"/>
              <a:t>-leyt</a:t>
            </a:r>
            <a:r>
              <a:rPr lang="en-US" sz="2400" dirty="0"/>
              <a:t> ]:</a:t>
            </a:r>
            <a:br>
              <a:rPr lang="en-US" sz="2400" dirty="0"/>
            </a:br>
            <a:r>
              <a:rPr lang="en-US" sz="2400" dirty="0"/>
              <a:t>    </a:t>
            </a:r>
            <a:r>
              <a:rPr lang="en-US" sz="2400" i="1" dirty="0"/>
              <a:t>reduce the intensity of (a conflict or potentially violent situation)</a:t>
            </a:r>
            <a:r>
              <a:rPr lang="en-US" sz="2400" dirty="0"/>
              <a:t>. </a:t>
            </a:r>
          </a:p>
        </p:txBody>
      </p:sp>
    </p:spTree>
    <p:extLst>
      <p:ext uri="{BB962C8B-B14F-4D97-AF65-F5344CB8AC3E}">
        <p14:creationId xmlns:p14="http://schemas.microsoft.com/office/powerpoint/2010/main" val="3301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What is De-escalation?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44868" y="1461703"/>
            <a:ext cx="6775554" cy="2554545"/>
          </a:xfrm>
          <a:prstGeom prst="rect">
            <a:avLst/>
          </a:prstGeom>
          <a:noFill/>
        </p:spPr>
        <p:txBody>
          <a:bodyPr wrap="square" rtlCol="0">
            <a:spAutoFit/>
          </a:bodyPr>
          <a:lstStyle/>
          <a:p>
            <a:pPr algn="ctr"/>
            <a:r>
              <a:rPr lang="en-US" altLang="en-US" sz="3200" dirty="0"/>
              <a:t>Above all:</a:t>
            </a:r>
          </a:p>
          <a:p>
            <a:pPr algn="ctr"/>
            <a:r>
              <a:rPr lang="en-US" altLang="en-US" sz="3200" dirty="0"/>
              <a:t>De-escalation is a philosophy and not a specific process or tactic</a:t>
            </a:r>
          </a:p>
          <a:p>
            <a:endParaRPr lang="en-US" sz="3200" dirty="0"/>
          </a:p>
          <a:p>
            <a:pPr algn="ctr"/>
            <a:endParaRPr lang="en-US" sz="3200" dirty="0"/>
          </a:p>
        </p:txBody>
      </p:sp>
      <p:pic>
        <p:nvPicPr>
          <p:cNvPr id="5" name="Picture 4"/>
          <p:cNvPicPr>
            <a:picLocks noChangeAspect="1"/>
          </p:cNvPicPr>
          <p:nvPr/>
        </p:nvPicPr>
        <p:blipFill>
          <a:blip r:embed="rId3"/>
          <a:stretch>
            <a:fillRect/>
          </a:stretch>
        </p:blipFill>
        <p:spPr>
          <a:xfrm>
            <a:off x="4315533" y="3224265"/>
            <a:ext cx="3049739" cy="2901250"/>
          </a:xfrm>
          <a:prstGeom prst="rect">
            <a:avLst/>
          </a:prstGeom>
        </p:spPr>
      </p:pic>
    </p:spTree>
    <p:extLst>
      <p:ext uri="{BB962C8B-B14F-4D97-AF65-F5344CB8AC3E}">
        <p14:creationId xmlns:p14="http://schemas.microsoft.com/office/powerpoint/2010/main" val="109074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What is De-escalation?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13022" y="2593297"/>
            <a:ext cx="6775554" cy="369332"/>
          </a:xfrm>
          <a:prstGeom prst="rect">
            <a:avLst/>
          </a:prstGeom>
          <a:noFill/>
        </p:spPr>
        <p:txBody>
          <a:bodyPr wrap="square" rtlCol="0">
            <a:spAutoFit/>
          </a:bodyPr>
          <a:lstStyle/>
          <a:p>
            <a:r>
              <a:rPr lang="en-US" dirty="0">
                <a:hlinkClick r:id="rId4"/>
              </a:rPr>
              <a:t>Kevin Dillon: De-escalation Tactics</a:t>
            </a:r>
            <a:endParaRPr lang="en-US" dirty="0"/>
          </a:p>
        </p:txBody>
      </p:sp>
    </p:spTree>
    <p:extLst>
      <p:ext uri="{BB962C8B-B14F-4D97-AF65-F5344CB8AC3E}">
        <p14:creationId xmlns:p14="http://schemas.microsoft.com/office/powerpoint/2010/main" val="29534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3" y="425124"/>
            <a:ext cx="9418320" cy="742302"/>
          </a:xfrm>
        </p:spPr>
        <p:txBody>
          <a:bodyPr>
            <a:normAutofit/>
          </a:bodyPr>
          <a:lstStyle/>
          <a:p>
            <a:r>
              <a:rPr lang="en-US" sz="4000" dirty="0"/>
              <a:t>Benefits of De-Escalation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31243" y="1349828"/>
            <a:ext cx="6604871" cy="445046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endParaRPr lang="en-US" sz="2800" dirty="0"/>
          </a:p>
        </p:txBody>
      </p:sp>
      <p:sp>
        <p:nvSpPr>
          <p:cNvPr id="8" name="Title 1"/>
          <p:cNvSpPr txBox="1">
            <a:spLocks/>
          </p:cNvSpPr>
          <p:nvPr/>
        </p:nvSpPr>
        <p:spPr>
          <a:xfrm>
            <a:off x="1131243" y="1014640"/>
            <a:ext cx="9418320" cy="74230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3200" dirty="0"/>
              <a:t>What is in it for you?</a:t>
            </a:r>
          </a:p>
        </p:txBody>
      </p:sp>
      <p:sp>
        <p:nvSpPr>
          <p:cNvPr id="9" name="Content Placeholder 2"/>
          <p:cNvSpPr txBox="1">
            <a:spLocks/>
          </p:cNvSpPr>
          <p:nvPr/>
        </p:nvSpPr>
        <p:spPr>
          <a:xfrm>
            <a:off x="1393667" y="2035628"/>
            <a:ext cx="5374488" cy="445046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Fewer officer injuries</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Fewer citizen injuries</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Quicker resolutions</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Reduced liability for officers and the agency</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Reduced stress/ health problems for officers</a:t>
            </a: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endParaRPr lang="en-US" sz="2800" dirty="0"/>
          </a:p>
        </p:txBody>
      </p:sp>
      <p:sp>
        <p:nvSpPr>
          <p:cNvPr id="10" name="Content Placeholder 2"/>
          <p:cNvSpPr txBox="1">
            <a:spLocks/>
          </p:cNvSpPr>
          <p:nvPr/>
        </p:nvSpPr>
        <p:spPr>
          <a:xfrm>
            <a:off x="6327619" y="2035628"/>
            <a:ext cx="5374488" cy="445046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Better community relations</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Better media coverage</a:t>
            </a:r>
          </a:p>
          <a:p>
            <a:pPr marL="457200" indent="-457200">
              <a:spcAft>
                <a:spcPts val="0"/>
              </a:spcAft>
              <a:buFont typeface="Wingdings" panose="05000000000000000000" pitchFamily="2" charset="2"/>
              <a:buChar char="Ø"/>
              <a:defRPr/>
            </a:pPr>
            <a:r>
              <a:rPr lang="en-US" sz="2800" dirty="0">
                <a:solidFill>
                  <a:schemeClr val="tx1">
                    <a:lumMod val="95000"/>
                  </a:schemeClr>
                </a:solidFill>
                <a:latin typeface="Bookman Old Style" panose="02050604050505020204" pitchFamily="18" charset="0"/>
              </a:rPr>
              <a:t>Reduced liability for officers and the agency</a:t>
            </a:r>
            <a:br>
              <a:rPr lang="en-US" sz="2800" dirty="0">
                <a:solidFill>
                  <a:schemeClr val="tx1">
                    <a:lumMod val="95000"/>
                  </a:schemeClr>
                </a:solidFill>
                <a:latin typeface="Bookman Old Style" panose="02050604050505020204" pitchFamily="18" charset="0"/>
              </a:rPr>
            </a:br>
            <a:r>
              <a:rPr lang="en-US" sz="2800" dirty="0">
                <a:solidFill>
                  <a:schemeClr val="tx1">
                    <a:lumMod val="95000"/>
                  </a:schemeClr>
                </a:solidFill>
                <a:latin typeface="Bookman Old Style" panose="02050604050505020204" pitchFamily="18" charset="0"/>
              </a:rPr>
              <a:t>Reduced investigations and less paperwork for officers</a:t>
            </a: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pPr marL="457200" indent="-457200">
              <a:spcAft>
                <a:spcPts val="0"/>
              </a:spcAft>
              <a:buFont typeface="Wingdings" panose="05000000000000000000" pitchFamily="2" charset="2"/>
              <a:buChar char="Ø"/>
              <a:defRPr/>
            </a:pPr>
            <a:endParaRPr lang="en-US" sz="2800" dirty="0">
              <a:solidFill>
                <a:schemeClr val="tx1">
                  <a:lumMod val="95000"/>
                </a:schemeClr>
              </a:solidFill>
              <a:latin typeface="Bookman Old Style" panose="02050604050505020204" pitchFamily="18" charset="0"/>
            </a:endParaRPr>
          </a:p>
          <a:p>
            <a:endParaRPr lang="en-US" sz="2800" dirty="0"/>
          </a:p>
        </p:txBody>
      </p:sp>
    </p:spTree>
    <p:extLst>
      <p:ext uri="{BB962C8B-B14F-4D97-AF65-F5344CB8AC3E}">
        <p14:creationId xmlns:p14="http://schemas.microsoft.com/office/powerpoint/2010/main" val="17267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242" y="425124"/>
            <a:ext cx="9887277" cy="1296996"/>
          </a:xfrm>
        </p:spPr>
        <p:txBody>
          <a:bodyPr>
            <a:normAutofit/>
          </a:bodyPr>
          <a:lstStyle/>
          <a:p>
            <a:r>
              <a:rPr lang="en-US" sz="5400" dirty="0"/>
              <a:t>What is Our Mission?</a:t>
            </a:r>
          </a:p>
        </p:txBody>
      </p:sp>
      <p:sp>
        <p:nvSpPr>
          <p:cNvPr id="3" name="Subtitle 2"/>
          <p:cNvSpPr>
            <a:spLocks noGrp="1"/>
          </p:cNvSpPr>
          <p:nvPr>
            <p:ph type="subTitle" idx="1"/>
          </p:nvPr>
        </p:nvSpPr>
        <p:spPr>
          <a:xfrm>
            <a:off x="825144" y="6237027"/>
            <a:ext cx="8673698" cy="498143"/>
          </a:xfrm>
        </p:spPr>
        <p:txBody>
          <a:bodyPr/>
          <a:lstStyle/>
          <a:p>
            <a:r>
              <a:rPr lang="en-US" dirty="0"/>
              <a:t>De-escalation Training 2020</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84" y="5800298"/>
            <a:ext cx="762739" cy="9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544" y="2116765"/>
            <a:ext cx="3430672" cy="3725617"/>
          </a:xfrm>
          <a:prstGeom prst="rect">
            <a:avLst/>
          </a:prstGeom>
        </p:spPr>
      </p:pic>
    </p:spTree>
    <p:extLst>
      <p:ext uri="{BB962C8B-B14F-4D97-AF65-F5344CB8AC3E}">
        <p14:creationId xmlns:p14="http://schemas.microsoft.com/office/powerpoint/2010/main" val="5157389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1717</TotalTime>
  <Words>5193</Words>
  <Application>Microsoft Office PowerPoint</Application>
  <PresentationFormat>Widescreen</PresentationFormat>
  <Paragraphs>428</Paragraphs>
  <Slides>42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Narrow</vt:lpstr>
      <vt:lpstr>Bookman Old Style</vt:lpstr>
      <vt:lpstr>Calibri</vt:lpstr>
      <vt:lpstr>Century Schoolbook</vt:lpstr>
      <vt:lpstr>Roboto</vt:lpstr>
      <vt:lpstr>Wingdings</vt:lpstr>
      <vt:lpstr>Wingdings 2</vt:lpstr>
      <vt:lpstr>Wingdings 3</vt:lpstr>
      <vt:lpstr>View</vt:lpstr>
      <vt:lpstr>De-escalation Training</vt:lpstr>
      <vt:lpstr>Disclaimer</vt:lpstr>
      <vt:lpstr>Course Goals</vt:lpstr>
      <vt:lpstr>What is De-escalation?</vt:lpstr>
      <vt:lpstr>What is De-escalation?</vt:lpstr>
      <vt:lpstr>What is De-escalation?</vt:lpstr>
      <vt:lpstr>What is De-escalation?</vt:lpstr>
      <vt:lpstr>Benefits of De-Escalation</vt:lpstr>
      <vt:lpstr>What is Our Mission?</vt:lpstr>
      <vt:lpstr>De-escalation Origins</vt:lpstr>
      <vt:lpstr>Module 2 – De-escalation Techniques and                            Strategies</vt:lpstr>
      <vt:lpstr>De-Escalation Starts with You</vt:lpstr>
      <vt:lpstr>Strategy: Crisis vs. Problem</vt:lpstr>
      <vt:lpstr>Technique: Active Listening</vt:lpstr>
      <vt:lpstr>Technique: Active Listening</vt:lpstr>
      <vt:lpstr>Technique: Encouraging/Reassuring</vt:lpstr>
      <vt:lpstr>Technique: Paraphrasing</vt:lpstr>
      <vt:lpstr>Technique: Empathetic Listening</vt:lpstr>
      <vt:lpstr>Video Discussion: Communication</vt:lpstr>
      <vt:lpstr>Module 3 – Communication Tactics</vt:lpstr>
      <vt:lpstr>Elements of Verbal Communication</vt:lpstr>
      <vt:lpstr>Voice Control and Respect</vt:lpstr>
      <vt:lpstr>Other Techniques </vt:lpstr>
      <vt:lpstr>Tactical Repositioning</vt:lpstr>
      <vt:lpstr>PowerPoint Presentation</vt:lpstr>
      <vt:lpstr>Body Language</vt:lpstr>
      <vt:lpstr>Body Movements</vt:lpstr>
      <vt:lpstr>Challenging Postures</vt:lpstr>
      <vt:lpstr>Tactic: When Safe, Seek Their Level</vt:lpstr>
      <vt:lpstr>Tactic: Make a Connection</vt:lpstr>
      <vt:lpstr>Tactic: Distract the Person</vt:lpstr>
      <vt:lpstr>Tactic: Motivate the Person</vt:lpstr>
      <vt:lpstr>Tactic: Offer Options, Allow Acceptable Decision-Making</vt:lpstr>
      <vt:lpstr>Video Discussion: Tactics</vt:lpstr>
      <vt:lpstr>Module 4 – De-escalation: Becoming the Norm </vt:lpstr>
      <vt:lpstr>De-Escalation and Crisis Intervention</vt:lpstr>
      <vt:lpstr>De-Escalation and Crisis Intervention</vt:lpstr>
      <vt:lpstr>De-Escalation and Crisis Intervention</vt:lpstr>
      <vt:lpstr>De-Escalation and Crisis Intervention</vt:lpstr>
      <vt:lpstr>Video Discussion: Time and Tactics</vt:lpstr>
      <vt:lpstr>Closing: 7 easy steps to successful de-escalation</vt:lpstr>
      <vt:lpstr>Closing: Common Sense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Grimaldi</dc:creator>
  <cp:lastModifiedBy>Jenna Grimaldi</cp:lastModifiedBy>
  <cp:revision>61</cp:revision>
  <dcterms:created xsi:type="dcterms:W3CDTF">2019-05-29T02:24:55Z</dcterms:created>
  <dcterms:modified xsi:type="dcterms:W3CDTF">2020-08-07T06:31:29Z</dcterms:modified>
</cp:coreProperties>
</file>