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8" r:id="rId2"/>
    <p:sldMasterId id="2147483751" r:id="rId3"/>
  </p:sldMasterIdLst>
  <p:notesMasterIdLst>
    <p:notesMasterId r:id="rId41"/>
  </p:notesMasterIdLst>
  <p:handoutMasterIdLst>
    <p:handoutMasterId r:id="rId42"/>
  </p:handoutMasterIdLst>
  <p:sldIdLst>
    <p:sldId id="2524" r:id="rId4"/>
    <p:sldId id="2589" r:id="rId5"/>
    <p:sldId id="2607" r:id="rId6"/>
    <p:sldId id="2591" r:id="rId7"/>
    <p:sldId id="2590" r:id="rId8"/>
    <p:sldId id="2593" r:id="rId9"/>
    <p:sldId id="2592" r:id="rId10"/>
    <p:sldId id="256" r:id="rId11"/>
    <p:sldId id="258" r:id="rId12"/>
    <p:sldId id="259" r:id="rId13"/>
    <p:sldId id="260" r:id="rId14"/>
    <p:sldId id="261" r:id="rId15"/>
    <p:sldId id="262" r:id="rId16"/>
    <p:sldId id="2608" r:id="rId17"/>
    <p:sldId id="2609" r:id="rId18"/>
    <p:sldId id="2610" r:id="rId19"/>
    <p:sldId id="2611" r:id="rId20"/>
    <p:sldId id="2612" r:id="rId21"/>
    <p:sldId id="2613" r:id="rId22"/>
    <p:sldId id="349" r:id="rId23"/>
    <p:sldId id="350" r:id="rId24"/>
    <p:sldId id="308" r:id="rId25"/>
    <p:sldId id="353" r:id="rId26"/>
    <p:sldId id="341" r:id="rId27"/>
    <p:sldId id="351" r:id="rId28"/>
    <p:sldId id="335" r:id="rId29"/>
    <p:sldId id="352" r:id="rId30"/>
    <p:sldId id="345" r:id="rId31"/>
    <p:sldId id="329" r:id="rId32"/>
    <p:sldId id="347" r:id="rId33"/>
    <p:sldId id="2615" r:id="rId34"/>
    <p:sldId id="2616" r:id="rId35"/>
    <p:sldId id="2617" r:id="rId36"/>
    <p:sldId id="2618" r:id="rId37"/>
    <p:sldId id="2619" r:id="rId38"/>
    <p:sldId id="2620" r:id="rId39"/>
    <p:sldId id="258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F3F3F"/>
    <a:srgbClr val="595959"/>
    <a:srgbClr val="5DAAB0"/>
    <a:srgbClr val="3B7579"/>
    <a:srgbClr val="AAD3D6"/>
    <a:srgbClr val="418287"/>
    <a:srgbClr val="DFE3E9"/>
    <a:srgbClr val="1F1F26"/>
    <a:srgbClr val="D6D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6478" autoAdjust="0"/>
  </p:normalViewPr>
  <p:slideViewPr>
    <p:cSldViewPr snapToGrid="0" snapToObjects="1" showGuides="1">
      <p:cViewPr varScale="1">
        <p:scale>
          <a:sx n="51" d="100"/>
          <a:sy n="51" d="100"/>
        </p:scale>
        <p:origin x="4470" y="78"/>
      </p:cViewPr>
      <p:guideLst>
        <p:guide pos="3840"/>
        <p:guide orient="horz" pos="2160"/>
      </p:guideLst>
    </p:cSldViewPr>
  </p:slideViewPr>
  <p:outlineViewPr>
    <p:cViewPr>
      <p:scale>
        <a:sx n="33" d="100"/>
        <a:sy n="33" d="100"/>
      </p:scale>
      <p:origin x="0" y="-274"/>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265F8-6615-4B3F-892A-5B3DD427814E}"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EC08D26F-D8BA-48A3-9017-CA5FA97CEE44}">
      <dgm:prSet/>
      <dgm:spPr/>
      <dgm:t>
        <a:bodyPr/>
        <a:lstStyle/>
        <a:p>
          <a:pPr>
            <a:lnSpc>
              <a:spcPct val="100000"/>
            </a:lnSpc>
          </a:pPr>
          <a:r>
            <a:rPr lang="en-US" dirty="0"/>
            <a:t>Reimburse the former residents of Foster’s Landing for relocation costs due to displacement. </a:t>
          </a:r>
        </a:p>
      </dgm:t>
    </dgm:pt>
    <dgm:pt modelId="{46A5AAD6-B30E-42F5-BDD1-9DB7ABFDE4D0}" type="parTrans" cxnId="{BD41EF18-C002-4840-ADA3-E37FD0484834}">
      <dgm:prSet/>
      <dgm:spPr/>
      <dgm:t>
        <a:bodyPr/>
        <a:lstStyle/>
        <a:p>
          <a:endParaRPr lang="en-US"/>
        </a:p>
      </dgm:t>
    </dgm:pt>
    <dgm:pt modelId="{E310C38E-EF03-48A3-9934-D75D643D8D21}" type="sibTrans" cxnId="{BD41EF18-C002-4840-ADA3-E37FD0484834}">
      <dgm:prSet/>
      <dgm:spPr/>
      <dgm:t>
        <a:bodyPr/>
        <a:lstStyle/>
        <a:p>
          <a:endParaRPr lang="en-US"/>
        </a:p>
      </dgm:t>
    </dgm:pt>
    <dgm:pt modelId="{3288C602-43B0-45FB-B40D-4376DBC95B6A}">
      <dgm:prSet/>
      <dgm:spPr/>
      <dgm:t>
        <a:bodyPr/>
        <a:lstStyle/>
        <a:p>
          <a:pPr>
            <a:lnSpc>
              <a:spcPct val="100000"/>
            </a:lnSpc>
          </a:pPr>
          <a:r>
            <a:rPr lang="en-US" dirty="0"/>
            <a:t>Minimize the impacts of displacement by assisting tenants with move-out costs, rent deposits, application fees, etc.</a:t>
          </a:r>
        </a:p>
      </dgm:t>
    </dgm:pt>
    <dgm:pt modelId="{E03F57FA-DFDF-4228-B5B6-FAEC1CD91ACE}" type="parTrans" cxnId="{7403050D-E790-48E8-A840-54D7CBA17E8C}">
      <dgm:prSet/>
      <dgm:spPr/>
      <dgm:t>
        <a:bodyPr/>
        <a:lstStyle/>
        <a:p>
          <a:endParaRPr lang="en-US"/>
        </a:p>
      </dgm:t>
    </dgm:pt>
    <dgm:pt modelId="{1E94D5D8-084F-4448-A109-6CD5591A5761}" type="sibTrans" cxnId="{7403050D-E790-48E8-A840-54D7CBA17E8C}">
      <dgm:prSet/>
      <dgm:spPr/>
      <dgm:t>
        <a:bodyPr/>
        <a:lstStyle/>
        <a:p>
          <a:endParaRPr lang="en-US"/>
        </a:p>
      </dgm:t>
    </dgm:pt>
    <dgm:pt modelId="{E1266E9A-FC88-43DE-B1B0-A1E743EFEFA3}">
      <dgm:prSet/>
      <dgm:spPr/>
      <dgm:t>
        <a:bodyPr/>
        <a:lstStyle/>
        <a:p>
          <a:pPr>
            <a:lnSpc>
              <a:spcPct val="100000"/>
            </a:lnSpc>
          </a:pPr>
          <a:r>
            <a:rPr lang="en-US" dirty="0"/>
            <a:t>Enable current Foster’s Landing residents to relocate early by offsetting the upfront costs associated with moving</a:t>
          </a:r>
        </a:p>
      </dgm:t>
    </dgm:pt>
    <dgm:pt modelId="{D61D547C-EA6E-496C-9A8C-223F0DE1C17E}" type="parTrans" cxnId="{D8335C3D-DCE6-4CBC-93A7-DB3D454F3EEC}">
      <dgm:prSet/>
      <dgm:spPr/>
      <dgm:t>
        <a:bodyPr/>
        <a:lstStyle/>
        <a:p>
          <a:endParaRPr lang="en-US"/>
        </a:p>
      </dgm:t>
    </dgm:pt>
    <dgm:pt modelId="{11AA70BB-75B3-458F-9E37-0939B1B865AF}" type="sibTrans" cxnId="{D8335C3D-DCE6-4CBC-93A7-DB3D454F3EEC}">
      <dgm:prSet/>
      <dgm:spPr/>
      <dgm:t>
        <a:bodyPr/>
        <a:lstStyle/>
        <a:p>
          <a:endParaRPr lang="en-US"/>
        </a:p>
      </dgm:t>
    </dgm:pt>
    <dgm:pt modelId="{E32F60B7-8D05-4260-8C3A-33B45ED583E6}" type="pres">
      <dgm:prSet presAssocID="{396265F8-6615-4B3F-892A-5B3DD427814E}" presName="root" presStyleCnt="0">
        <dgm:presLayoutVars>
          <dgm:dir/>
          <dgm:resizeHandles val="exact"/>
        </dgm:presLayoutVars>
      </dgm:prSet>
      <dgm:spPr/>
    </dgm:pt>
    <dgm:pt modelId="{BFF05204-61C9-48A1-A076-73D26B347204}" type="pres">
      <dgm:prSet presAssocID="{EC08D26F-D8BA-48A3-9017-CA5FA97CEE44}" presName="compNode" presStyleCnt="0"/>
      <dgm:spPr/>
    </dgm:pt>
    <dgm:pt modelId="{6555EC78-A7BB-40C6-B25B-A380A2AA9CBF}" type="pres">
      <dgm:prSet presAssocID="{EC08D26F-D8BA-48A3-9017-CA5FA97CEE44}" presName="bgRect" presStyleLbl="bgShp" presStyleIdx="0" presStyleCnt="3"/>
      <dgm:spPr/>
    </dgm:pt>
    <dgm:pt modelId="{8F5B14AB-566C-4B69-BB36-E864486C5FC1}" type="pres">
      <dgm:prSet presAssocID="{EC08D26F-D8BA-48A3-9017-CA5FA97CEE4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D168FA9B-2B8A-4F8E-A50B-7560DEDEB278}" type="pres">
      <dgm:prSet presAssocID="{EC08D26F-D8BA-48A3-9017-CA5FA97CEE44}" presName="spaceRect" presStyleCnt="0"/>
      <dgm:spPr/>
    </dgm:pt>
    <dgm:pt modelId="{71746F64-0AFF-45D0-A40D-A23284520AD1}" type="pres">
      <dgm:prSet presAssocID="{EC08D26F-D8BA-48A3-9017-CA5FA97CEE44}" presName="parTx" presStyleLbl="revTx" presStyleIdx="0" presStyleCnt="3">
        <dgm:presLayoutVars>
          <dgm:chMax val="0"/>
          <dgm:chPref val="0"/>
        </dgm:presLayoutVars>
      </dgm:prSet>
      <dgm:spPr/>
    </dgm:pt>
    <dgm:pt modelId="{48A2E543-ED4A-41D4-B873-16961BBCF465}" type="pres">
      <dgm:prSet presAssocID="{E310C38E-EF03-48A3-9934-D75D643D8D21}" presName="sibTrans" presStyleCnt="0"/>
      <dgm:spPr/>
    </dgm:pt>
    <dgm:pt modelId="{08F3E7CA-F2F8-4F74-8D84-D81EF4E04FAB}" type="pres">
      <dgm:prSet presAssocID="{3288C602-43B0-45FB-B40D-4376DBC95B6A}" presName="compNode" presStyleCnt="0"/>
      <dgm:spPr/>
    </dgm:pt>
    <dgm:pt modelId="{BD065432-E2DC-4E2F-B6E1-BA77888B6F9F}" type="pres">
      <dgm:prSet presAssocID="{3288C602-43B0-45FB-B40D-4376DBC95B6A}" presName="bgRect" presStyleLbl="bgShp" presStyleIdx="1" presStyleCnt="3"/>
      <dgm:spPr/>
    </dgm:pt>
    <dgm:pt modelId="{80BB6DEA-BC6D-4EC8-BC78-A245953CAC01}" type="pres">
      <dgm:prSet presAssocID="{3288C602-43B0-45FB-B40D-4376DBC95B6A}"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uro"/>
        </a:ext>
      </dgm:extLst>
    </dgm:pt>
    <dgm:pt modelId="{BC6E5365-CD84-4F53-9A2E-536C47C78835}" type="pres">
      <dgm:prSet presAssocID="{3288C602-43B0-45FB-B40D-4376DBC95B6A}" presName="spaceRect" presStyleCnt="0"/>
      <dgm:spPr/>
    </dgm:pt>
    <dgm:pt modelId="{F4EC5A17-DE7F-4767-B777-D64DC3FFFE5B}" type="pres">
      <dgm:prSet presAssocID="{3288C602-43B0-45FB-B40D-4376DBC95B6A}" presName="parTx" presStyleLbl="revTx" presStyleIdx="1" presStyleCnt="3">
        <dgm:presLayoutVars>
          <dgm:chMax val="0"/>
          <dgm:chPref val="0"/>
        </dgm:presLayoutVars>
      </dgm:prSet>
      <dgm:spPr/>
    </dgm:pt>
    <dgm:pt modelId="{C41A59E4-E465-44D7-846E-90CBA886CAF4}" type="pres">
      <dgm:prSet presAssocID="{1E94D5D8-084F-4448-A109-6CD5591A5761}" presName="sibTrans" presStyleCnt="0"/>
      <dgm:spPr/>
    </dgm:pt>
    <dgm:pt modelId="{8E7EFAF5-D8BA-48C2-BB43-9BC6243607BE}" type="pres">
      <dgm:prSet presAssocID="{E1266E9A-FC88-43DE-B1B0-A1E743EFEFA3}" presName="compNode" presStyleCnt="0"/>
      <dgm:spPr/>
    </dgm:pt>
    <dgm:pt modelId="{1B5725DA-9C6D-4154-AABE-E3A086D8F06B}" type="pres">
      <dgm:prSet presAssocID="{E1266E9A-FC88-43DE-B1B0-A1E743EFEFA3}" presName="bgRect" presStyleLbl="bgShp" presStyleIdx="2" presStyleCnt="3"/>
      <dgm:spPr/>
    </dgm:pt>
    <dgm:pt modelId="{6BC31274-08BA-4CDF-8F08-A46848B3FCA0}" type="pres">
      <dgm:prSet presAssocID="{E1266E9A-FC88-43DE-B1B0-A1E743EFEFA3}"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93C41BAB-5071-471A-AD22-0F85F5DA4175}" type="pres">
      <dgm:prSet presAssocID="{E1266E9A-FC88-43DE-B1B0-A1E743EFEFA3}" presName="spaceRect" presStyleCnt="0"/>
      <dgm:spPr/>
    </dgm:pt>
    <dgm:pt modelId="{6460736F-B5FB-439D-A7AD-4AFA4BACCDB9}" type="pres">
      <dgm:prSet presAssocID="{E1266E9A-FC88-43DE-B1B0-A1E743EFEFA3}" presName="parTx" presStyleLbl="revTx" presStyleIdx="2" presStyleCnt="3">
        <dgm:presLayoutVars>
          <dgm:chMax val="0"/>
          <dgm:chPref val="0"/>
        </dgm:presLayoutVars>
      </dgm:prSet>
      <dgm:spPr/>
    </dgm:pt>
  </dgm:ptLst>
  <dgm:cxnLst>
    <dgm:cxn modelId="{F8AFF204-08F2-4CCB-8F4A-7EB1172DC8C8}" type="presOf" srcId="{396265F8-6615-4B3F-892A-5B3DD427814E}" destId="{E32F60B7-8D05-4260-8C3A-33B45ED583E6}" srcOrd="0" destOrd="0" presId="urn:microsoft.com/office/officeart/2018/2/layout/IconVerticalSolidList"/>
    <dgm:cxn modelId="{7403050D-E790-48E8-A840-54D7CBA17E8C}" srcId="{396265F8-6615-4B3F-892A-5B3DD427814E}" destId="{3288C602-43B0-45FB-B40D-4376DBC95B6A}" srcOrd="1" destOrd="0" parTransId="{E03F57FA-DFDF-4228-B5B6-FAEC1CD91ACE}" sibTransId="{1E94D5D8-084F-4448-A109-6CD5591A5761}"/>
    <dgm:cxn modelId="{BD41EF18-C002-4840-ADA3-E37FD0484834}" srcId="{396265F8-6615-4B3F-892A-5B3DD427814E}" destId="{EC08D26F-D8BA-48A3-9017-CA5FA97CEE44}" srcOrd="0" destOrd="0" parTransId="{46A5AAD6-B30E-42F5-BDD1-9DB7ABFDE4D0}" sibTransId="{E310C38E-EF03-48A3-9934-D75D643D8D21}"/>
    <dgm:cxn modelId="{D8335C3D-DCE6-4CBC-93A7-DB3D454F3EEC}" srcId="{396265F8-6615-4B3F-892A-5B3DD427814E}" destId="{E1266E9A-FC88-43DE-B1B0-A1E743EFEFA3}" srcOrd="2" destOrd="0" parTransId="{D61D547C-EA6E-496C-9A8C-223F0DE1C17E}" sibTransId="{11AA70BB-75B3-458F-9E37-0939B1B865AF}"/>
    <dgm:cxn modelId="{EB225864-B8BA-4ED2-B9DA-2BE5E1A66EF8}" type="presOf" srcId="{EC08D26F-D8BA-48A3-9017-CA5FA97CEE44}" destId="{71746F64-0AFF-45D0-A40D-A23284520AD1}" srcOrd="0" destOrd="0" presId="urn:microsoft.com/office/officeart/2018/2/layout/IconVerticalSolidList"/>
    <dgm:cxn modelId="{599B376D-A3FD-4090-9461-7EA7E04A4609}" type="presOf" srcId="{3288C602-43B0-45FB-B40D-4376DBC95B6A}" destId="{F4EC5A17-DE7F-4767-B777-D64DC3FFFE5B}" srcOrd="0" destOrd="0" presId="urn:microsoft.com/office/officeart/2018/2/layout/IconVerticalSolidList"/>
    <dgm:cxn modelId="{F962F3EE-F9A9-4B1F-843E-AB9F5201635D}" type="presOf" srcId="{E1266E9A-FC88-43DE-B1B0-A1E743EFEFA3}" destId="{6460736F-B5FB-439D-A7AD-4AFA4BACCDB9}" srcOrd="0" destOrd="0" presId="urn:microsoft.com/office/officeart/2018/2/layout/IconVerticalSolidList"/>
    <dgm:cxn modelId="{229439F8-D4D0-4C08-BDD7-5AF542E08F5F}" type="presParOf" srcId="{E32F60B7-8D05-4260-8C3A-33B45ED583E6}" destId="{BFF05204-61C9-48A1-A076-73D26B347204}" srcOrd="0" destOrd="0" presId="urn:microsoft.com/office/officeart/2018/2/layout/IconVerticalSolidList"/>
    <dgm:cxn modelId="{CC0E8F88-6FE6-4353-BC37-BDF19929B6E7}" type="presParOf" srcId="{BFF05204-61C9-48A1-A076-73D26B347204}" destId="{6555EC78-A7BB-40C6-B25B-A380A2AA9CBF}" srcOrd="0" destOrd="0" presId="urn:microsoft.com/office/officeart/2018/2/layout/IconVerticalSolidList"/>
    <dgm:cxn modelId="{8A429A13-C0A8-4018-BD25-C1CD36727023}" type="presParOf" srcId="{BFF05204-61C9-48A1-A076-73D26B347204}" destId="{8F5B14AB-566C-4B69-BB36-E864486C5FC1}" srcOrd="1" destOrd="0" presId="urn:microsoft.com/office/officeart/2018/2/layout/IconVerticalSolidList"/>
    <dgm:cxn modelId="{F28F0FFE-7313-419E-8175-BA2C0448A2AD}" type="presParOf" srcId="{BFF05204-61C9-48A1-A076-73D26B347204}" destId="{D168FA9B-2B8A-4F8E-A50B-7560DEDEB278}" srcOrd="2" destOrd="0" presId="urn:microsoft.com/office/officeart/2018/2/layout/IconVerticalSolidList"/>
    <dgm:cxn modelId="{5E65E87C-6D99-4D45-8609-F8F5DF43AEA1}" type="presParOf" srcId="{BFF05204-61C9-48A1-A076-73D26B347204}" destId="{71746F64-0AFF-45D0-A40D-A23284520AD1}" srcOrd="3" destOrd="0" presId="urn:microsoft.com/office/officeart/2018/2/layout/IconVerticalSolidList"/>
    <dgm:cxn modelId="{5B0B4A2D-3617-4DB9-B6DC-AA40C44EBF7D}" type="presParOf" srcId="{E32F60B7-8D05-4260-8C3A-33B45ED583E6}" destId="{48A2E543-ED4A-41D4-B873-16961BBCF465}" srcOrd="1" destOrd="0" presId="urn:microsoft.com/office/officeart/2018/2/layout/IconVerticalSolidList"/>
    <dgm:cxn modelId="{6BF35DFC-5EE7-4F01-A339-FF3CA0413083}" type="presParOf" srcId="{E32F60B7-8D05-4260-8C3A-33B45ED583E6}" destId="{08F3E7CA-F2F8-4F74-8D84-D81EF4E04FAB}" srcOrd="2" destOrd="0" presId="urn:microsoft.com/office/officeart/2018/2/layout/IconVerticalSolidList"/>
    <dgm:cxn modelId="{0CDB1261-E45D-496E-91E5-DF5FF0133E71}" type="presParOf" srcId="{08F3E7CA-F2F8-4F74-8D84-D81EF4E04FAB}" destId="{BD065432-E2DC-4E2F-B6E1-BA77888B6F9F}" srcOrd="0" destOrd="0" presId="urn:microsoft.com/office/officeart/2018/2/layout/IconVerticalSolidList"/>
    <dgm:cxn modelId="{103DB38F-CDEA-4B41-BE63-FCD0AFE626D2}" type="presParOf" srcId="{08F3E7CA-F2F8-4F74-8D84-D81EF4E04FAB}" destId="{80BB6DEA-BC6D-4EC8-BC78-A245953CAC01}" srcOrd="1" destOrd="0" presId="urn:microsoft.com/office/officeart/2018/2/layout/IconVerticalSolidList"/>
    <dgm:cxn modelId="{82B6B352-1C90-42FE-B5D2-58081194578B}" type="presParOf" srcId="{08F3E7CA-F2F8-4F74-8D84-D81EF4E04FAB}" destId="{BC6E5365-CD84-4F53-9A2E-536C47C78835}" srcOrd="2" destOrd="0" presId="urn:microsoft.com/office/officeart/2018/2/layout/IconVerticalSolidList"/>
    <dgm:cxn modelId="{3E0612D0-E05F-463D-91BF-39E17E17C27B}" type="presParOf" srcId="{08F3E7CA-F2F8-4F74-8D84-D81EF4E04FAB}" destId="{F4EC5A17-DE7F-4767-B777-D64DC3FFFE5B}" srcOrd="3" destOrd="0" presId="urn:microsoft.com/office/officeart/2018/2/layout/IconVerticalSolidList"/>
    <dgm:cxn modelId="{842CA677-C784-475F-8CE2-A38327A21017}" type="presParOf" srcId="{E32F60B7-8D05-4260-8C3A-33B45ED583E6}" destId="{C41A59E4-E465-44D7-846E-90CBA886CAF4}" srcOrd="3" destOrd="0" presId="urn:microsoft.com/office/officeart/2018/2/layout/IconVerticalSolidList"/>
    <dgm:cxn modelId="{5814F484-A0BB-46BC-A987-4EE6155EF907}" type="presParOf" srcId="{E32F60B7-8D05-4260-8C3A-33B45ED583E6}" destId="{8E7EFAF5-D8BA-48C2-BB43-9BC6243607BE}" srcOrd="4" destOrd="0" presId="urn:microsoft.com/office/officeart/2018/2/layout/IconVerticalSolidList"/>
    <dgm:cxn modelId="{0E6AB09B-3DA9-40CE-BD1E-CAA90A4D0BCC}" type="presParOf" srcId="{8E7EFAF5-D8BA-48C2-BB43-9BC6243607BE}" destId="{1B5725DA-9C6D-4154-AABE-E3A086D8F06B}" srcOrd="0" destOrd="0" presId="urn:microsoft.com/office/officeart/2018/2/layout/IconVerticalSolidList"/>
    <dgm:cxn modelId="{9FDEF1A4-A6E8-4BFB-A680-005DC5237F70}" type="presParOf" srcId="{8E7EFAF5-D8BA-48C2-BB43-9BC6243607BE}" destId="{6BC31274-08BA-4CDF-8F08-A46848B3FCA0}" srcOrd="1" destOrd="0" presId="urn:microsoft.com/office/officeart/2018/2/layout/IconVerticalSolidList"/>
    <dgm:cxn modelId="{6D7F2343-31E4-496C-8000-FBEB644EBFAE}" type="presParOf" srcId="{8E7EFAF5-D8BA-48C2-BB43-9BC6243607BE}" destId="{93C41BAB-5071-471A-AD22-0F85F5DA4175}" srcOrd="2" destOrd="0" presId="urn:microsoft.com/office/officeart/2018/2/layout/IconVerticalSolidList"/>
    <dgm:cxn modelId="{D1F2177C-BA59-4584-BC53-400222986B4C}" type="presParOf" srcId="{8E7EFAF5-D8BA-48C2-BB43-9BC6243607BE}" destId="{6460736F-B5FB-439D-A7AD-4AFA4BACCDB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5EC78-A7BB-40C6-B25B-A380A2AA9CBF}">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B14AB-566C-4B69-BB36-E864486C5FC1}">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746F64-0AFF-45D0-A40D-A23284520AD1}">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933450">
            <a:lnSpc>
              <a:spcPct val="100000"/>
            </a:lnSpc>
            <a:spcBef>
              <a:spcPct val="0"/>
            </a:spcBef>
            <a:spcAft>
              <a:spcPct val="35000"/>
            </a:spcAft>
            <a:buNone/>
          </a:pPr>
          <a:r>
            <a:rPr lang="en-US" sz="2100" kern="1200" dirty="0"/>
            <a:t>Reimburse the former residents of Foster’s Landing for relocation costs due to displacement. </a:t>
          </a:r>
        </a:p>
      </dsp:txBody>
      <dsp:txXfrm>
        <a:off x="1816103" y="671"/>
        <a:ext cx="4447536" cy="1572384"/>
      </dsp:txXfrm>
    </dsp:sp>
    <dsp:sp modelId="{BD065432-E2DC-4E2F-B6E1-BA77888B6F9F}">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BB6DEA-BC6D-4EC8-BC78-A245953CAC01}">
      <dsp:nvSpPr>
        <dsp:cNvPr id="0" name=""/>
        <dsp:cNvSpPr/>
      </dsp:nvSpPr>
      <dsp:spPr>
        <a:xfrm>
          <a:off x="475646" y="2319938"/>
          <a:ext cx="864811" cy="86481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EC5A17-DE7F-4767-B777-D64DC3FFFE5B}">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933450">
            <a:lnSpc>
              <a:spcPct val="100000"/>
            </a:lnSpc>
            <a:spcBef>
              <a:spcPct val="0"/>
            </a:spcBef>
            <a:spcAft>
              <a:spcPct val="35000"/>
            </a:spcAft>
            <a:buNone/>
          </a:pPr>
          <a:r>
            <a:rPr lang="en-US" sz="2100" kern="1200" dirty="0"/>
            <a:t>Minimize the impacts of displacement by assisting tenants with move-out costs, rent deposits, application fees, etc.</a:t>
          </a:r>
        </a:p>
      </dsp:txBody>
      <dsp:txXfrm>
        <a:off x="1816103" y="1966151"/>
        <a:ext cx="4447536" cy="1572384"/>
      </dsp:txXfrm>
    </dsp:sp>
    <dsp:sp modelId="{1B5725DA-9C6D-4154-AABE-E3A086D8F06B}">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31274-08BA-4CDF-8F08-A46848B3FCA0}">
      <dsp:nvSpPr>
        <dsp:cNvPr id="0" name=""/>
        <dsp:cNvSpPr/>
      </dsp:nvSpPr>
      <dsp:spPr>
        <a:xfrm>
          <a:off x="475646" y="428541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0736F-B5FB-439D-A7AD-4AFA4BACCDB9}">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933450">
            <a:lnSpc>
              <a:spcPct val="100000"/>
            </a:lnSpc>
            <a:spcBef>
              <a:spcPct val="0"/>
            </a:spcBef>
            <a:spcAft>
              <a:spcPct val="35000"/>
            </a:spcAft>
            <a:buNone/>
          </a:pPr>
          <a:r>
            <a:rPr lang="en-US" sz="2100" kern="1200" dirty="0"/>
            <a:t>Enable current Foster’s Landing residents to relocate early by offsetting the upfront costs associated with moving</a:t>
          </a:r>
        </a:p>
      </dsp:txBody>
      <dsp:txXfrm>
        <a:off x="1816103" y="3931632"/>
        <a:ext cx="4447536" cy="15723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4/28/2021</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36bd784f1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36bd784f1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36bd784f1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36bd784f1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d36bd784f1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Survey link in email post event</a:t>
            </a:r>
            <a:endParaRPr/>
          </a:p>
        </p:txBody>
      </p:sp>
      <p:sp>
        <p:nvSpPr>
          <p:cNvPr id="113" name="Google Shape;113;gd36bd784f1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935042" y="4416428"/>
            <a:ext cx="5140325" cy="4183063"/>
          </a:xfrm>
          <a:ln/>
        </p:spPr>
        <p:txBody>
          <a:bodyPr lIns="92816" tIns="45593" rIns="92816" bIns="45593"/>
          <a:lstStyle/>
          <a:p>
            <a:pPr>
              <a:defRPr/>
            </a:pPr>
            <a:r>
              <a:rPr lang="en-US" dirty="0">
                <a:cs typeface="+mn-cs"/>
              </a:rPr>
              <a:t>Intro self, provide overview</a:t>
            </a:r>
          </a:p>
        </p:txBody>
      </p:sp>
      <p:sp>
        <p:nvSpPr>
          <p:cNvPr id="88067" name="Rectangle 3"/>
          <p:cNvSpPr>
            <a:spLocks noGrp="1" noRot="1" noChangeAspect="1" noChangeArrowheads="1" noTextEdit="1"/>
          </p:cNvSpPr>
          <p:nvPr>
            <p:ph type="sldImg"/>
          </p:nvPr>
        </p:nvSpPr>
        <p:spPr>
          <a:xfrm>
            <a:off x="411163" y="698500"/>
            <a:ext cx="6189662" cy="3482975"/>
          </a:xfrm>
          <a:ln cap="flat"/>
          <a:extLst>
            <a:ext uri="{FAA26D3D-D897-4be2-8F04-BA451C77F1D7}">
              <ma14:placeholderFlag xmlns="" xmlns:ma14="http://schemas.microsoft.com/office/mac/drawingml/2011/main" val="1"/>
            </a:ext>
          </a:extLst>
        </p:spPr>
      </p:sp>
      <p:sp>
        <p:nvSpPr>
          <p:cNvPr id="2" name="Date Placeholder 1"/>
          <p:cNvSpPr>
            <a:spLocks noGrp="1"/>
          </p:cNvSpPr>
          <p:nvPr>
            <p:ph type="dt"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2016 Board Orientation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ct val="0"/>
              </a:spcBef>
              <a:spcAft>
                <a:spcPts val="0"/>
              </a:spcAft>
              <a:buClrTx/>
              <a:buSzTx/>
              <a:buFontTx/>
              <a:buNone/>
              <a:tabLst/>
              <a:defRPr/>
            </a:pPr>
            <a:endParaRPr lang="en-US" sz="1600" dirty="0">
              <a:solidFill>
                <a:schemeClr val="bg1"/>
              </a:solidFill>
            </a:endParaRPr>
          </a:p>
          <a:p>
            <a:pPr marL="0" marR="0" indent="0" algn="l" defTabSz="1306220" rtl="0" eaLnBrk="1" fontAlgn="auto" latinLnBrk="0" hangingPunct="1">
              <a:lnSpc>
                <a:spcPct val="100000"/>
              </a:lnSpc>
              <a:spcBef>
                <a:spcPct val="0"/>
              </a:spcBef>
              <a:spcAft>
                <a:spcPts val="0"/>
              </a:spcAft>
              <a:buClrTx/>
              <a:buSzTx/>
              <a:buFontTx/>
              <a:buNone/>
              <a:tabLst/>
              <a:defRPr/>
            </a:pPr>
            <a:endParaRPr lang="en-US" sz="1600" dirty="0">
              <a:solidFill>
                <a:schemeClr val="bg1"/>
              </a:solidFill>
            </a:endParaRPr>
          </a:p>
          <a:p>
            <a:pPr>
              <a:spcBef>
                <a:spcPct val="0"/>
              </a:spcBef>
              <a:defRPr/>
            </a:pPr>
            <a:endParaRPr lang="en-US" altLang="en-US" dirty="0">
              <a:latin typeface="Times New Roman" pitchFamily="18" charset="0"/>
              <a:ea typeface="ＭＳ Ｐゴシック" pitchFamily="34" charset="-128"/>
            </a:endParaRPr>
          </a:p>
          <a:p>
            <a:pPr>
              <a:defRPr/>
            </a:pPr>
            <a:endParaRPr lang="en-US" altLang="en-US"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E023FA15-E5DA-4A4C-BFEE-32FCA79F24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22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F1D23BAF-AEEA-4B92-ABA6-81EF3A635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2016 Board Orientation</a:t>
            </a:r>
          </a:p>
        </p:txBody>
      </p:sp>
    </p:spTree>
    <p:extLst>
      <p:ext uri="{BB962C8B-B14F-4D97-AF65-F5344CB8AC3E}">
        <p14:creationId xmlns:p14="http://schemas.microsoft.com/office/powerpoint/2010/main" val="5707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F1D23BAF-AEEA-4B92-ABA6-81EF3A635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2016 Board Orientation</a:t>
            </a:r>
          </a:p>
        </p:txBody>
      </p:sp>
    </p:spTree>
    <p:extLst>
      <p:ext uri="{BB962C8B-B14F-4D97-AF65-F5344CB8AC3E}">
        <p14:creationId xmlns:p14="http://schemas.microsoft.com/office/powerpoint/2010/main" val="2572444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700" b="0" i="0" u="none" strike="noStrike" kern="1200" dirty="0">
                <a:solidFill>
                  <a:schemeClr val="tx1"/>
                </a:solidFill>
                <a:effectLst/>
                <a:latin typeface="+mn-lt"/>
                <a:ea typeface="+mn-ea"/>
                <a:cs typeface="+mn-cs"/>
              </a:rPr>
              <a:t>Includes</a:t>
            </a:r>
            <a:r>
              <a:rPr lang="en-US" sz="1700" b="0" i="0" u="none" strike="noStrike" kern="1200" baseline="0" dirty="0">
                <a:solidFill>
                  <a:schemeClr val="tx1"/>
                </a:solidFill>
                <a:effectLst/>
                <a:latin typeface="+mn-lt"/>
                <a:ea typeface="+mn-ea"/>
                <a:cs typeface="+mn-cs"/>
              </a:rPr>
              <a:t> g</a:t>
            </a:r>
            <a:r>
              <a:rPr lang="en-US" sz="1700" b="0" i="0" u="none" strike="noStrike" kern="1200" dirty="0">
                <a:solidFill>
                  <a:schemeClr val="tx1"/>
                </a:solidFill>
                <a:effectLst/>
                <a:latin typeface="+mn-lt"/>
                <a:ea typeface="+mn-ea"/>
                <a:cs typeface="+mn-cs"/>
              </a:rPr>
              <a:t>randparents raising grandchildren and</a:t>
            </a:r>
            <a:r>
              <a:rPr lang="en-US" sz="1700" b="0" i="0" u="none" strike="noStrike" kern="1200" baseline="0" dirty="0">
                <a:solidFill>
                  <a:schemeClr val="tx1"/>
                </a:solidFill>
                <a:effectLst/>
                <a:latin typeface="+mn-lt"/>
                <a:ea typeface="+mn-ea"/>
                <a:cs typeface="+mn-cs"/>
              </a:rPr>
              <a:t> a</a:t>
            </a:r>
            <a:r>
              <a:rPr lang="en-US" sz="1700" b="0" i="0" u="none" strike="noStrike" kern="1200" dirty="0">
                <a:solidFill>
                  <a:schemeClr val="tx1"/>
                </a:solidFill>
                <a:effectLst/>
                <a:latin typeface="+mn-lt"/>
                <a:ea typeface="+mn-ea"/>
                <a:cs typeface="+mn-cs"/>
              </a:rPr>
              <a:t>dults who have a parent living with them.</a:t>
            </a:r>
            <a:endParaRPr lang="en-US" dirty="0"/>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F1D23BAF-AEEA-4B92-ABA6-81EF3A635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2016 Board Orientation</a:t>
            </a:r>
          </a:p>
        </p:txBody>
      </p:sp>
    </p:spTree>
    <p:extLst>
      <p:ext uri="{BB962C8B-B14F-4D97-AF65-F5344CB8AC3E}">
        <p14:creationId xmlns:p14="http://schemas.microsoft.com/office/powerpoint/2010/main" val="839954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 study by AARP, 80% of seniors want to age </a:t>
            </a:r>
            <a:r>
              <a:rPr lang="en-US" baseline="0"/>
              <a:t>in place. </a:t>
            </a:r>
            <a:endParaRPr lang="es-US" dirty="0"/>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E023FA15-E5DA-4A4C-BFEE-32FCA79F24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63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meeting is being recorded.  M</a:t>
            </a:r>
            <a:r>
              <a:rPr lang="en-US" dirty="0"/>
              <a:t>y name is Monica Ly and I am the Assistant Planner with the City of Foster City. Thank you everyone for taking the time to join us for this Town Hall Meeting to discuss some of the programs and resources available to you.  Before we dive in I would like to introduce all of you to our Partners and fellow staff members.  Here we have: </a:t>
            </a:r>
          </a:p>
          <a:p>
            <a:endParaRPr lang="en-US" dirty="0"/>
          </a:p>
          <a:p>
            <a:pPr marL="571500" indent="-342900">
              <a:buClrTx/>
              <a:buFont typeface="Wingdings" panose="05000000000000000000" pitchFamily="2" charset="2"/>
              <a:buChar char="§"/>
            </a:pPr>
            <a:r>
              <a:rPr lang="en-US" sz="1200" dirty="0">
                <a:solidFill>
                  <a:srgbClr val="000000"/>
                </a:solidFill>
              </a:rPr>
              <a:t>Nicole</a:t>
            </a:r>
          </a:p>
          <a:p>
            <a:pPr marL="571500" indent="-342900">
              <a:buClrTx/>
              <a:buFont typeface="Wingdings" panose="05000000000000000000" pitchFamily="2" charset="2"/>
              <a:buChar char="§"/>
            </a:pPr>
            <a:r>
              <a:rPr lang="en-US" sz="1200" dirty="0">
                <a:solidFill>
                  <a:srgbClr val="000000"/>
                </a:solidFill>
              </a:rPr>
              <a:t>Norma</a:t>
            </a:r>
          </a:p>
          <a:p>
            <a:pPr marL="571500" indent="-342900">
              <a:buClrTx/>
              <a:buFont typeface="Wingdings" panose="05000000000000000000" pitchFamily="2" charset="2"/>
              <a:buChar char="§"/>
            </a:pPr>
            <a:r>
              <a:rPr lang="en-US" sz="1200" dirty="0">
                <a:solidFill>
                  <a:srgbClr val="000000"/>
                </a:solidFill>
              </a:rPr>
              <a:t>Alicia, Essex Properties  </a:t>
            </a:r>
          </a:p>
          <a:p>
            <a:pPr marL="571500" indent="-342900">
              <a:buClrTx/>
              <a:buFont typeface="Wingdings" panose="05000000000000000000" pitchFamily="2" charset="2"/>
              <a:buChar char="§"/>
            </a:pPr>
            <a:r>
              <a:rPr lang="en-US" sz="1200" dirty="0">
                <a:solidFill>
                  <a:srgbClr val="000000"/>
                </a:solidFill>
              </a:rPr>
              <a:t>Inas</a:t>
            </a:r>
          </a:p>
          <a:p>
            <a:pPr marL="571500" indent="-342900">
              <a:buClrTx/>
              <a:buFont typeface="Wingdings" panose="05000000000000000000" pitchFamily="2" charset="2"/>
              <a:buChar char="§"/>
            </a:pPr>
            <a:r>
              <a:rPr lang="en-US" sz="1200" dirty="0">
                <a:solidFill>
                  <a:srgbClr val="000000"/>
                </a:solidFill>
              </a:rPr>
              <a:t>Amanda, The Housing Industry Foundation</a:t>
            </a:r>
          </a:p>
          <a:p>
            <a:pPr marL="571500" indent="-342900">
              <a:buClrTx/>
              <a:buFont typeface="Wingdings" panose="05000000000000000000" pitchFamily="2" charset="2"/>
              <a:buChar char="§"/>
            </a:pPr>
            <a:r>
              <a:rPr lang="en-US" sz="1200" dirty="0">
                <a:solidFill>
                  <a:srgbClr val="000000"/>
                </a:solidFill>
              </a:rPr>
              <a:t>La Trice, Samaritan House </a:t>
            </a:r>
          </a:p>
          <a:p>
            <a:pPr marL="571500" indent="-342900">
              <a:buClrTx/>
              <a:buFont typeface="Wingdings" panose="05000000000000000000" pitchFamily="2" charset="2"/>
              <a:buChar char="§"/>
            </a:pPr>
            <a:r>
              <a:rPr lang="en-US" sz="1200" dirty="0">
                <a:solidFill>
                  <a:srgbClr val="000000"/>
                </a:solidFill>
              </a:rPr>
              <a:t>Chris, HIP Housing</a:t>
            </a:r>
          </a:p>
          <a:p>
            <a:pPr marL="571500" indent="-342900">
              <a:buClrTx/>
              <a:buFont typeface="Wingdings" panose="05000000000000000000" pitchFamily="2" charset="2"/>
              <a:buChar char="§"/>
            </a:pPr>
            <a:r>
              <a:rPr lang="en-US" sz="1200" dirty="0">
                <a:solidFill>
                  <a:srgbClr val="000000"/>
                </a:solidFill>
              </a:rPr>
              <a:t>Ginny, St. Vincent de Paul</a:t>
            </a:r>
          </a:p>
          <a:p>
            <a:pPr marL="571500" indent="-342900">
              <a:buClrTx/>
              <a:buFont typeface="Wingdings" panose="05000000000000000000" pitchFamily="2" charset="2"/>
              <a:buChar char="§"/>
            </a:pPr>
            <a:r>
              <a:rPr lang="en-US" sz="1200" dirty="0">
                <a:solidFill>
                  <a:srgbClr val="000000"/>
                </a:solidFill>
              </a:rPr>
              <a:t>Leslie ,</a:t>
            </a:r>
          </a:p>
          <a:p>
            <a:pPr marL="571500" indent="-342900">
              <a:buClrTx/>
              <a:buFont typeface="Wingdings" panose="05000000000000000000" pitchFamily="2" charset="2"/>
              <a:buChar char="§"/>
            </a:pPr>
            <a:r>
              <a:rPr lang="en-US" sz="1200" dirty="0">
                <a:solidFill>
                  <a:srgbClr val="000000"/>
                </a:solidFill>
              </a:rPr>
              <a:t>Marlene, Foster City </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2058646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xfrm>
            <a:off x="935042" y="4416429"/>
            <a:ext cx="5140324" cy="4722813"/>
          </a:xfrm>
        </p:spPr>
        <p:txBody>
          <a:bodyPr/>
          <a:lstStyle/>
          <a:p>
            <a:endParaRPr lang="en-US" altLang="en-US" dirty="0">
              <a:latin typeface="Times New Roman" pitchFamily="18" charset="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2016 Board Orientation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F1D23BAF-AEEA-4B92-ABA6-81EF3A635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2016 Board Orientation</a:t>
            </a:r>
          </a:p>
        </p:txBody>
      </p:sp>
    </p:spTree>
    <p:extLst>
      <p:ext uri="{BB962C8B-B14F-4D97-AF65-F5344CB8AC3E}">
        <p14:creationId xmlns:p14="http://schemas.microsoft.com/office/powerpoint/2010/main" val="2907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attendees will be muted until the Q&amp;A session.  If you need something from us just raise your hands and lower them once you’ve been assisted.  You may ask questions in the Q&amp;A window however we ask that you save your questions until the Q&amp;A session.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353455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Expiration of the Affordable Housing Covenant has been and remains a top priority to our City and Essex.  Staff, the Sustainability Subcommittee, the Council, the Planning Commission, and our partners have dedicated countless hours to address this very important issue.  We met with numerous public officials and representatives from various organizations to seek funding, support,  and assistance including all the organizations listed here and more.  I cannot stress enough how committed we are to serving you during these tough times.  </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355978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heard you and shown here are just some of the programs we adopted to meet your needs.  One of our primary goals was to help Foster’s Landing residents remain in Foster City and so we adopted the “At-risk Tenants Preference Category Program.” This Program places any Foster’s Landing resident in the BMR program in the top tier of all the affordable housing waitlists in Foster City as long as they apply to get on the waiting list. </a:t>
            </a:r>
          </a:p>
          <a:p>
            <a:endParaRPr lang="en-US" dirty="0"/>
          </a:p>
          <a:p>
            <a:r>
              <a:rPr lang="en-US" dirty="0"/>
              <a:t>Last year in June the City held a Town Hall Meeting to Listen to the residents of Foster’s Landing and we heard you.  Highlighted here is some of the feedback we received from the residents. Angela requested to extend the affordability of the units due to COVID-19.  Corine said she needed more time to find housing for her mom and brother.  Many of residents requested to extend.  And so, Essex and the City agreed to allocate $800,000 (split 50/50) to provide rental subsidies and preserve the affordability of the Phase I Units until December 31, 2021. </a:t>
            </a:r>
          </a:p>
          <a:p>
            <a:endParaRPr lang="en-US" dirty="0"/>
          </a:p>
          <a:p>
            <a:r>
              <a:rPr lang="en-US" dirty="0"/>
              <a:t>Venessa and a number of other residents said that: the top need is financial – don’t have first and last month’s rent or transportation.  We heard you.  Essex and the City established The Early Relocation Assistance Program which aims to provide the residents of Foster’s Landing Below Market Rate Program with financial assistance to off-set the up-front cost associated with relocating and enable the residents in finding replacement housing.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44667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Reimburse the former residents of Foster’s Landing for relocation costs due to displacement. </a:t>
            </a:r>
          </a:p>
          <a:p>
            <a:r>
              <a:rPr lang="en-US" dirty="0"/>
              <a:t>Minimize the impacts of displacement by assisting tenants with move-out costs, rent deposits, application fees, etc. </a:t>
            </a:r>
          </a:p>
          <a:p>
            <a:r>
              <a:rPr lang="en-US" dirty="0"/>
              <a:t>Enable current Foster’s Landing residents to relocate early by offsetting the upfront costs associated with moving</a:t>
            </a:r>
          </a:p>
          <a:p>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85019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Relocation Assistance Money allocated for each resident is based upon each households’ rent differential which is the difference between tenant paid rent and market rent) with a $10,000 cap for some Phases. </a:t>
            </a:r>
          </a:p>
          <a:p>
            <a:r>
              <a:rPr lang="en-US" dirty="0"/>
              <a:t>The longer a household remains in their unit the less money they will be eligible to receive.  </a:t>
            </a:r>
          </a:p>
          <a:p>
            <a:r>
              <a:rPr lang="en-US" dirty="0"/>
              <a:t>With that, I’d like to turn it over to Amanda, the Program Manager at the Housing Industry Foundation, who will be administering the Early Relocation Assistance Program and is here to discuss the Application Process.  Thank you.  </a:t>
            </a:r>
          </a:p>
          <a:p>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261855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36bd784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d36bd784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Quick intro re: HIF, who we are, where located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Stats to hit: 30 yrs in Santa Clara and San Mateo, holistic approach to keeping people housed</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36bd784f1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gd36bd784f1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endParaRPr sz="1900">
              <a:solidFill>
                <a:schemeClr val="dk1"/>
              </a:solidFill>
              <a:latin typeface="Open Sans"/>
              <a:ea typeface="Open Sans"/>
              <a:cs typeface="Open Sans"/>
              <a:sym typeface="Open Sans"/>
            </a:endParaRPr>
          </a:p>
          <a:p>
            <a:pPr marL="0" lvl="0" indent="0" algn="l" rtl="0">
              <a:lnSpc>
                <a:spcPct val="115000"/>
              </a:lnSpc>
              <a:spcBef>
                <a:spcPts val="1600"/>
              </a:spcBef>
              <a:spcAft>
                <a:spcPts val="0"/>
              </a:spcAft>
              <a:buSzPts val="1100"/>
              <a:buNone/>
            </a:pPr>
            <a:r>
              <a:rPr lang="en" sz="1300">
                <a:solidFill>
                  <a:schemeClr val="dk1"/>
                </a:solidFill>
              </a:rPr>
              <a:t>During pandemic our programs have focussed on homelessness prevention--we have been issuing emergency grants to cover back rent and renovating shelters to support re-homing efforts. </a:t>
            </a:r>
            <a:endParaRPr sz="1300">
              <a:solidFill>
                <a:schemeClr val="dk1"/>
              </a:solidFill>
            </a:endParaRPr>
          </a:p>
          <a:p>
            <a:pPr marL="0" lvl="0" indent="0" algn="l" rtl="0">
              <a:lnSpc>
                <a:spcPct val="115000"/>
              </a:lnSpc>
              <a:spcBef>
                <a:spcPts val="1600"/>
              </a:spcBef>
              <a:spcAft>
                <a:spcPts val="0"/>
              </a:spcAft>
              <a:buSzPts val="1100"/>
              <a:buNone/>
            </a:pPr>
            <a:endParaRPr sz="1300">
              <a:solidFill>
                <a:schemeClr val="dk1"/>
              </a:solidFill>
            </a:endParaRPr>
          </a:p>
          <a:p>
            <a:pPr marL="0" lvl="0" indent="0" algn="l" rtl="0">
              <a:lnSpc>
                <a:spcPct val="115000"/>
              </a:lnSpc>
              <a:spcBef>
                <a:spcPts val="0"/>
              </a:spcBef>
              <a:spcAft>
                <a:spcPts val="0"/>
              </a:spcAft>
              <a:buSzPts val="1100"/>
              <a:buNone/>
            </a:pPr>
            <a:r>
              <a:rPr lang="en" sz="1300">
                <a:solidFill>
                  <a:schemeClr val="dk1"/>
                </a:solidFill>
              </a:rPr>
              <a:t>-</a:t>
            </a:r>
            <a:r>
              <a:rPr lang="en" sz="1300" b="1">
                <a:solidFill>
                  <a:schemeClr val="dk1"/>
                </a:solidFill>
              </a:rPr>
              <a:t>The Emergency Housing Fund </a:t>
            </a:r>
            <a:r>
              <a:rPr lang="en" sz="1300">
                <a:solidFill>
                  <a:schemeClr val="dk1"/>
                </a:solidFill>
              </a:rPr>
              <a:t>works as a stop-gap to keep people housed when they fall behind on rent. Community members apply directly to HIF for grants of up to $2500 that can be applied towards rent, security deposit or utilities. HIF to date has invested $8 million dollars and served over 21,000 individuals</a:t>
            </a:r>
            <a:endParaRPr sz="1300">
              <a:solidFill>
                <a:schemeClr val="dk1"/>
              </a:solidFill>
            </a:endParaRPr>
          </a:p>
          <a:p>
            <a:pPr marL="0" lvl="0" indent="0" algn="l" rtl="0">
              <a:lnSpc>
                <a:spcPct val="115000"/>
              </a:lnSpc>
              <a:spcBef>
                <a:spcPts val="0"/>
              </a:spcBef>
              <a:spcAft>
                <a:spcPts val="0"/>
              </a:spcAft>
              <a:buSzPts val="1100"/>
              <a:buNone/>
            </a:pPr>
            <a:endParaRPr sz="1300">
              <a:solidFill>
                <a:schemeClr val="dk1"/>
              </a:solidFill>
            </a:endParaRPr>
          </a:p>
          <a:p>
            <a:pPr marL="0" lvl="0" indent="0" algn="l" rtl="0">
              <a:lnSpc>
                <a:spcPct val="115000"/>
              </a:lnSpc>
              <a:spcBef>
                <a:spcPts val="0"/>
              </a:spcBef>
              <a:spcAft>
                <a:spcPts val="0"/>
              </a:spcAft>
              <a:buSzPts val="1100"/>
              <a:buNone/>
            </a:pPr>
            <a:r>
              <a:rPr lang="en" sz="1300">
                <a:solidFill>
                  <a:schemeClr val="dk1"/>
                </a:solidFill>
              </a:rPr>
              <a:t>- </a:t>
            </a:r>
            <a:r>
              <a:rPr lang="en" sz="1300" b="1">
                <a:solidFill>
                  <a:schemeClr val="dk1"/>
                </a:solidFill>
              </a:rPr>
              <a:t>The Renovation Program</a:t>
            </a:r>
            <a:r>
              <a:rPr lang="en" sz="1300">
                <a:solidFill>
                  <a:schemeClr val="dk1"/>
                </a:solidFill>
              </a:rPr>
              <a:t> provides shelter renovations to community based groups/non-profits serving at risk individuals and families. </a:t>
            </a:r>
            <a:endParaRPr sz="1300">
              <a:solidFill>
                <a:schemeClr val="dk1"/>
              </a:solidFill>
            </a:endParaRPr>
          </a:p>
          <a:p>
            <a:pPr marL="0" lvl="0" indent="457200" algn="l" rtl="0">
              <a:lnSpc>
                <a:spcPct val="115000"/>
              </a:lnSpc>
              <a:spcBef>
                <a:spcPts val="0"/>
              </a:spcBef>
              <a:spcAft>
                <a:spcPts val="0"/>
              </a:spcAft>
              <a:buSzPts val="1100"/>
              <a:buNone/>
            </a:pPr>
            <a:r>
              <a:rPr lang="en" sz="1300">
                <a:solidFill>
                  <a:schemeClr val="dk1"/>
                </a:solidFill>
              </a:rPr>
              <a:t>- This allows shelters to focus on providing services and care to get people back on their feet.</a:t>
            </a:r>
            <a:endParaRPr sz="1300">
              <a:solidFill>
                <a:schemeClr val="dk1"/>
              </a:solidFill>
            </a:endParaRPr>
          </a:p>
          <a:p>
            <a:pPr marL="457200" lvl="0" indent="0" algn="l" rtl="0">
              <a:lnSpc>
                <a:spcPct val="115000"/>
              </a:lnSpc>
              <a:spcBef>
                <a:spcPts val="0"/>
              </a:spcBef>
              <a:spcAft>
                <a:spcPts val="0"/>
              </a:spcAft>
              <a:buSzPts val="1100"/>
              <a:buNone/>
            </a:pPr>
            <a:r>
              <a:rPr lang="en" sz="1300">
                <a:solidFill>
                  <a:schemeClr val="dk1"/>
                </a:solidFill>
              </a:rPr>
              <a:t>- Renovation processes can be labor and time intense, and often cause shelter closure while they are planned and implemented. By taking the burden of both the planning and work off their hands, the renovation program ensures that shelters can stay open as long as possible and serve as many individuals as need support. </a:t>
            </a:r>
            <a:endParaRPr sz="1300">
              <a:solidFill>
                <a:schemeClr val="dk1"/>
              </a:solidFill>
            </a:endParaRPr>
          </a:p>
          <a:p>
            <a:pPr marL="0" lvl="0" indent="457200" algn="l" rtl="0">
              <a:lnSpc>
                <a:spcPct val="115000"/>
              </a:lnSpc>
              <a:spcBef>
                <a:spcPts val="0"/>
              </a:spcBef>
              <a:spcAft>
                <a:spcPts val="0"/>
              </a:spcAft>
              <a:buSzPts val="1100"/>
              <a:buNone/>
            </a:pPr>
            <a:r>
              <a:rPr lang="en" sz="1300">
                <a:solidFill>
                  <a:schemeClr val="dk1"/>
                </a:solidFill>
              </a:rPr>
              <a:t>- To date we have renovated over 100 shelters and non-profits </a:t>
            </a:r>
            <a:endParaRPr sz="1300">
              <a:solidFill>
                <a:schemeClr val="dk1"/>
              </a:solidFill>
            </a:endParaRPr>
          </a:p>
          <a:p>
            <a:pPr marL="0" lvl="0" indent="0" algn="l" rtl="0">
              <a:lnSpc>
                <a:spcPct val="115000"/>
              </a:lnSpc>
              <a:spcBef>
                <a:spcPts val="0"/>
              </a:spcBef>
              <a:spcAft>
                <a:spcPts val="0"/>
              </a:spcAft>
              <a:buSzPts val="1100"/>
              <a:buNone/>
            </a:pPr>
            <a:endParaRPr sz="1300">
              <a:solidFill>
                <a:schemeClr val="dk1"/>
              </a:solidFill>
            </a:endParaRPr>
          </a:p>
          <a:p>
            <a:pPr marL="0" lvl="0" indent="0" algn="l" rtl="0">
              <a:lnSpc>
                <a:spcPct val="115000"/>
              </a:lnSpc>
              <a:spcBef>
                <a:spcPts val="0"/>
              </a:spcBef>
              <a:spcAft>
                <a:spcPts val="0"/>
              </a:spcAft>
              <a:buSzPts val="1100"/>
              <a:buNone/>
            </a:pPr>
            <a:r>
              <a:rPr lang="en" sz="1300">
                <a:solidFill>
                  <a:schemeClr val="dk1"/>
                </a:solidFill>
              </a:rPr>
              <a:t>Through this work, we’ve found that the key to preventing these issues is providing affordable housing to those who support our communities</a:t>
            </a:r>
            <a:endParaRPr sz="1300">
              <a:solidFill>
                <a:schemeClr val="dk1"/>
              </a:solidFill>
            </a:endParaRPr>
          </a:p>
          <a:p>
            <a:pPr marL="0" lvl="0" indent="0" algn="l" rtl="0">
              <a:lnSpc>
                <a:spcPct val="115000"/>
              </a:lnSpc>
              <a:spcBef>
                <a:spcPts val="0"/>
              </a:spcBef>
              <a:spcAft>
                <a:spcPts val="0"/>
              </a:spcAft>
              <a:buSzPts val="1100"/>
              <a:buNone/>
            </a:pPr>
            <a:endParaRPr sz="1300">
              <a:solidFill>
                <a:schemeClr val="dk1"/>
              </a:solidFill>
            </a:endParaRPr>
          </a:p>
          <a:p>
            <a:pPr marL="0" lvl="0" indent="0" algn="l" rtl="0">
              <a:lnSpc>
                <a:spcPct val="115000"/>
              </a:lnSpc>
              <a:spcBef>
                <a:spcPts val="0"/>
              </a:spcBef>
              <a:spcAft>
                <a:spcPts val="0"/>
              </a:spcAft>
              <a:buNone/>
            </a:pPr>
            <a:r>
              <a:rPr lang="en" sz="1400" b="1">
                <a:solidFill>
                  <a:schemeClr val="dk1"/>
                </a:solidFill>
              </a:rPr>
              <a:t>AHI is a capstone program</a:t>
            </a:r>
            <a:r>
              <a:rPr lang="en" sz="1400">
                <a:solidFill>
                  <a:schemeClr val="dk1"/>
                </a:solidFill>
              </a:rPr>
              <a:t> designed to prevent people falling into debt or becoming homeless by providing affordable housing from the start, with a focus on those who support community function. </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Designed this way because of the current affordable housing crisis </a:t>
            </a:r>
            <a:endParaRPr sz="13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15000"/>
              </a:lnSpc>
              <a:spcBef>
                <a:spcPts val="0"/>
              </a:spcBef>
              <a:spcAft>
                <a:spcPts val="0"/>
              </a:spcAft>
              <a:buNone/>
            </a:pPr>
            <a:endParaRPr sz="13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endParaRPr lang="en-US" dirty="0"/>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EB1EC0-C09A-4676-8DB0-9DE3453C081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CA94D-96AB-419A-9BE0-14B01A68FD1A}" type="slidenum">
              <a:rPr lang="en-US" smtClean="0"/>
              <a:t>‹#›</a:t>
            </a:fld>
            <a:endParaRPr lang="en-US"/>
          </a:p>
        </p:txBody>
      </p:sp>
    </p:spTree>
    <p:extLst>
      <p:ext uri="{BB962C8B-B14F-4D97-AF65-F5344CB8AC3E}">
        <p14:creationId xmlns:p14="http://schemas.microsoft.com/office/powerpoint/2010/main" val="2158631822"/>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B1EC0-C09A-4676-8DB0-9DE3453C081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CA94D-96AB-419A-9BE0-14B01A68FD1A}" type="slidenum">
              <a:rPr lang="en-US" smtClean="0"/>
              <a:t>‹#›</a:t>
            </a:fld>
            <a:endParaRPr lang="en-US"/>
          </a:p>
        </p:txBody>
      </p:sp>
    </p:spTree>
    <p:extLst>
      <p:ext uri="{BB962C8B-B14F-4D97-AF65-F5344CB8AC3E}">
        <p14:creationId xmlns:p14="http://schemas.microsoft.com/office/powerpoint/2010/main" val="1493559327"/>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145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7720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7988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575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3229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4159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99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5024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587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5343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8543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97280" y="286603"/>
            <a:ext cx="10058400" cy="1450800"/>
          </a:xfrm>
          <a:prstGeom prst="rect">
            <a:avLst/>
          </a:prstGeom>
          <a:noFill/>
          <a:ln>
            <a:noFill/>
          </a:ln>
        </p:spPr>
        <p:txBody>
          <a:bodyPr spcFirstLastPara="1" wrap="square" lIns="68575" tIns="34275" rIns="68575" bIns="34275" anchor="b" anchorCtr="0">
            <a:normAutofit/>
          </a:bodyPr>
          <a:lstStyle>
            <a:lvl1pPr lvl="0" algn="l" rtl="0">
              <a:lnSpc>
                <a:spcPct val="85000"/>
              </a:lnSpc>
              <a:spcBef>
                <a:spcPts val="0"/>
              </a:spcBef>
              <a:spcAft>
                <a:spcPts val="0"/>
              </a:spcAft>
              <a:buClr>
                <a:srgbClr val="3F3F3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1097280" y="1845733"/>
            <a:ext cx="10058400" cy="4023200"/>
          </a:xfrm>
          <a:prstGeom prst="rect">
            <a:avLst/>
          </a:prstGeom>
          <a:noFill/>
          <a:ln>
            <a:noFill/>
          </a:ln>
        </p:spPr>
        <p:txBody>
          <a:bodyPr spcFirstLastPara="1" wrap="square" lIns="0" tIns="34275" rIns="0" bIns="34275" anchor="t" anchorCtr="0">
            <a:normAutofit/>
          </a:bodyPr>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53" name="Google Shape;53;p13"/>
          <p:cNvSpPr txBox="1">
            <a:spLocks noGrp="1"/>
          </p:cNvSpPr>
          <p:nvPr>
            <p:ph type="dt" idx="10"/>
          </p:nvPr>
        </p:nvSpPr>
        <p:spPr>
          <a:xfrm>
            <a:off x="1097280" y="6459785"/>
            <a:ext cx="24724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686185" y="6459785"/>
            <a:ext cx="4822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9900457" y="6459785"/>
            <a:ext cx="1312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85742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A727B2-74C0-4537-95AC-856D993D83C7}"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3026982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A727B2-74C0-4537-95AC-856D993D83C7}"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369287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A727B2-74C0-4537-95AC-856D993D83C7}"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2471182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A727B2-74C0-4537-95AC-856D993D83C7}"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1282641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A727B2-74C0-4537-95AC-856D993D83C7}" type="datetimeFigureOut">
              <a:rPr lang="en-US" smtClean="0"/>
              <a:t>4/28/2021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21798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A727B2-74C0-4537-95AC-856D993D83C7}" type="datetimeFigureOut">
              <a:rPr lang="en-US" smtClean="0"/>
              <a:t>4/28/2021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1585912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727B2-74C0-4537-95AC-856D993D83C7}" type="datetimeFigureOut">
              <a:rPr lang="en-US" smtClean="0"/>
              <a:t>4/28/2021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1437028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D3A727B2-74C0-4537-95AC-856D993D83C7}"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2153393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D3A727B2-74C0-4537-95AC-856D993D83C7}"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2830847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A727B2-74C0-4537-95AC-856D993D83C7}"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3645960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A727B2-74C0-4537-95AC-856D993D83C7}"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74E26-6EF6-4BEA-B5A8-DF285CCFB4AD}" type="slidenum">
              <a:rPr lang="en-US" smtClean="0"/>
              <a:t>‹#›</a:t>
            </a:fld>
            <a:endParaRPr lang="en-US"/>
          </a:p>
        </p:txBody>
      </p:sp>
    </p:spTree>
    <p:extLst>
      <p:ext uri="{BB962C8B-B14F-4D97-AF65-F5344CB8AC3E}">
        <p14:creationId xmlns:p14="http://schemas.microsoft.com/office/powerpoint/2010/main" val="311354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1" y="1600202"/>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86312" y="1600202"/>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D65CC9-F050-4F13-A45B-6D94485BF9D9}" type="slidenum">
              <a:rPr lang="en-US" altLang="en-US"/>
              <a:pPr>
                <a:defRPr/>
              </a:pPr>
              <a:t>‹#›</a:t>
            </a:fld>
            <a:endParaRPr lang="en-US" altLang="en-US"/>
          </a:p>
        </p:txBody>
      </p:sp>
    </p:spTree>
    <p:extLst>
      <p:ext uri="{BB962C8B-B14F-4D97-AF65-F5344CB8AC3E}">
        <p14:creationId xmlns:p14="http://schemas.microsoft.com/office/powerpoint/2010/main" val="1332774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1" y="1600202"/>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600202"/>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EF732F-5566-4B27-A5F3-E5E6F1EC6DC4}" type="slidenum">
              <a:rPr lang="en-US" altLang="en-US"/>
              <a:pPr/>
              <a:t>‹#›</a:t>
            </a:fld>
            <a:endParaRPr lang="en-US" altLang="en-US"/>
          </a:p>
        </p:txBody>
      </p:sp>
    </p:spTree>
    <p:extLst>
      <p:ext uri="{BB962C8B-B14F-4D97-AF65-F5344CB8AC3E}">
        <p14:creationId xmlns:p14="http://schemas.microsoft.com/office/powerpoint/2010/main" val="793077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2.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25" r:id="rId45"/>
    <p:sldLayoutId id="2147483726" r:id="rId46"/>
    <p:sldLayoutId id="2147483675" r:id="rId47"/>
    <p:sldLayoutId id="2147483677" r:id="rId48"/>
    <p:sldLayoutId id="2147483729" r:id="rId49"/>
    <p:sldLayoutId id="2147483728" r:id="rId50"/>
    <p:sldLayoutId id="2147483736" r:id="rId51"/>
    <p:sldLayoutId id="2147483737" r:id="rId52"/>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524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fld id="{D3A727B2-74C0-4537-95AC-856D993D83C7}" type="datetimeFigureOut">
              <a:rPr lang="en-US" smtClean="0"/>
              <a:t>4/28/2021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fld id="{42074E26-6EF6-4BEA-B5A8-DF285CCFB4AD}" type="slidenum">
              <a:rPr lang="en-US" smtClean="0"/>
              <a:t>‹#›</a:t>
            </a:fld>
            <a:endParaRPr lang="en-US"/>
          </a:p>
        </p:txBody>
      </p:sp>
    </p:spTree>
    <p:extLst>
      <p:ext uri="{BB962C8B-B14F-4D97-AF65-F5344CB8AC3E}">
        <p14:creationId xmlns:p14="http://schemas.microsoft.com/office/powerpoint/2010/main" val="368618149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ctr" defTabSz="1088473"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1088473" rtl="0" eaLnBrk="1" latinLnBrk="0" hangingPunct="1">
        <a:spcBef>
          <a:spcPct val="20000"/>
        </a:spcBef>
        <a:buFont typeface="Arial" panose="020B0604020202020204" pitchFamily="34" charset="0"/>
        <a:buChar char="•"/>
        <a:defRPr sz="3833" kern="1200">
          <a:solidFill>
            <a:schemeClr val="tx1"/>
          </a:solidFill>
          <a:latin typeface="+mn-lt"/>
          <a:ea typeface="+mn-ea"/>
          <a:cs typeface="+mn-cs"/>
        </a:defRPr>
      </a:lvl1pPr>
      <a:lvl2pPr marL="884385" indent="-340148" algn="l" defTabSz="1088473"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60592" indent="-272118" algn="l" defTabSz="1088473" rtl="0" eaLnBrk="1" latinLnBrk="0" hangingPunct="1">
        <a:spcBef>
          <a:spcPct val="20000"/>
        </a:spcBef>
        <a:buFont typeface="Arial" panose="020B0604020202020204" pitchFamily="34" charset="0"/>
        <a:buChar char="•"/>
        <a:defRPr sz="2833" kern="1200">
          <a:solidFill>
            <a:schemeClr val="tx1"/>
          </a:solidFill>
          <a:latin typeface="+mn-lt"/>
          <a:ea typeface="+mn-ea"/>
          <a:cs typeface="+mn-cs"/>
        </a:defRPr>
      </a:lvl3pPr>
      <a:lvl4pPr marL="1904829"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4pPr>
      <a:lvl5pPr marL="2449065"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5pPr>
      <a:lvl6pPr marL="299330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538"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776"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601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form.jotform.com/211035262689153" TargetMode="External"/><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www.hifinfo.org/" TargetMode="External"/><Relationship Id="rId2" Type="http://schemas.openxmlformats.org/officeDocument/2006/relationships/notesSlide" Target="../notesSlides/notesSlide13.xml"/><Relationship Id="rId1" Type="http://schemas.openxmlformats.org/officeDocument/2006/relationships/slideLayout" Target="../slideLayouts/slideLayout64.xml"/><Relationship Id="rId5" Type="http://schemas.openxmlformats.org/officeDocument/2006/relationships/image" Target="../media/image17.png"/><Relationship Id="rId4" Type="http://schemas.openxmlformats.org/officeDocument/2006/relationships/hyperlink" Target="mailto:Inas@HIFinfo.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hyperlink" Target="mailto:infosouth@samaritanhousesanmateo.org" TargetMode="External"/><Relationship Id="rId2" Type="http://schemas.openxmlformats.org/officeDocument/2006/relationships/hyperlink" Target="http://www.samaritanhousesanmateo.org/" TargetMode="External"/><Relationship Id="rId1" Type="http://schemas.openxmlformats.org/officeDocument/2006/relationships/slideLayout" Target="../slideLayouts/slideLayout52.xml"/><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hyperlink" Target="http://www.hiphousing.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6.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838200" y="2957665"/>
            <a:ext cx="10515595" cy="1801371"/>
          </a:xfrm>
        </p:spPr>
        <p:txBody>
          <a:bodyPr vert="horz" lIns="91440" tIns="45720" rIns="91440" bIns="45720" rtlCol="0" anchor="b">
            <a:normAutofit fontScale="90000"/>
          </a:bodyPr>
          <a:lstStyle/>
          <a:p>
            <a:pPr algn="ctr"/>
            <a:r>
              <a:rPr lang="en-US" sz="6000" kern="1200" dirty="0">
                <a:solidFill>
                  <a:srgbClr val="3F3F3F"/>
                </a:solidFill>
                <a:latin typeface="+mj-lt"/>
                <a:ea typeface="+mj-ea"/>
                <a:cs typeface="+mj-cs"/>
              </a:rPr>
              <a:t>TOWN HALL MEETING</a:t>
            </a:r>
            <a:br>
              <a:rPr lang="en-US" sz="3400" kern="1200" dirty="0">
                <a:solidFill>
                  <a:srgbClr val="3F3F3F"/>
                </a:solidFill>
                <a:latin typeface="+mj-lt"/>
                <a:ea typeface="+mj-ea"/>
                <a:cs typeface="+mj-cs"/>
              </a:rPr>
            </a:br>
            <a:r>
              <a:rPr lang="en-US" sz="3400" kern="1200" dirty="0">
                <a:solidFill>
                  <a:srgbClr val="3F3F3F"/>
                </a:solidFill>
                <a:latin typeface="+mj-lt"/>
                <a:ea typeface="+mj-ea"/>
                <a:cs typeface="+mj-cs"/>
              </a:rPr>
              <a:t> </a:t>
            </a:r>
            <a:r>
              <a:rPr lang="en-US" sz="3600" kern="1200" dirty="0">
                <a:solidFill>
                  <a:srgbClr val="3F3F3F"/>
                </a:solidFill>
                <a:latin typeface="+mj-lt"/>
                <a:ea typeface="+mj-ea"/>
                <a:cs typeface="+mj-cs"/>
              </a:rPr>
              <a:t>PROGRAMS &amp; RESOURCES FOR THE RESIDENTS OF FOSTER’S LANDING</a:t>
            </a:r>
            <a:endParaRPr lang="en-US" sz="3400" kern="1200" dirty="0">
              <a:solidFill>
                <a:srgbClr val="3F3F3F"/>
              </a:solidFill>
              <a:latin typeface="+mj-lt"/>
              <a:ea typeface="+mj-ea"/>
              <a:cs typeface="+mj-cs"/>
            </a:endParaRPr>
          </a:p>
        </p:txBody>
      </p:sp>
      <p:pic>
        <p:nvPicPr>
          <p:cNvPr id="11" name="image2.jpeg" descr="A red and white house&#10;&#10;Description automatically generated with low confidence">
            <a:extLst>
              <a:ext uri="{FF2B5EF4-FFF2-40B4-BE49-F238E27FC236}">
                <a16:creationId xmlns:a16="http://schemas.microsoft.com/office/drawing/2014/main" id="{6EA3E450-B3A4-4AEB-B31A-ACBAAC424A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16603" y="859775"/>
            <a:ext cx="1116344" cy="1082296"/>
          </a:xfrm>
          <a:prstGeom prst="rect">
            <a:avLst/>
          </a:prstGeom>
        </p:spPr>
      </p:pic>
      <p:pic>
        <p:nvPicPr>
          <p:cNvPr id="3" name="Picture 2" descr="City of Foster City Anniversary Commemorative Logo">
            <a:extLst>
              <a:ext uri="{FF2B5EF4-FFF2-40B4-BE49-F238E27FC236}">
                <a16:creationId xmlns:a16="http://schemas.microsoft.com/office/drawing/2014/main" id="{CF3F257C-F7A2-4373-8E29-9A1F1AC45F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803949"/>
            <a:ext cx="2026174" cy="12663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descr="Text&#10;&#10;Description automatically generated">
            <a:extLst>
              <a:ext uri="{FF2B5EF4-FFF2-40B4-BE49-F238E27FC236}">
                <a16:creationId xmlns:a16="http://schemas.microsoft.com/office/drawing/2014/main" id="{0826865C-E0B4-439B-9B90-75318583EB39}"/>
              </a:ext>
            </a:extLst>
          </p:cNvPr>
          <p:cNvPicPr>
            <a:picLocks noGrp="1"/>
          </p:cNvPicPr>
          <p:nvPr>
            <p:ph type="pic" sz="quarter" idx="15"/>
          </p:nvPr>
        </p:nvPicPr>
        <p:blipFill>
          <a:blip r:embed="rId5" cstate="print">
            <a:extLst>
              <a:ext uri="{28A0092B-C50C-407E-A947-70E740481C1C}">
                <a14:useLocalDpi xmlns:a14="http://schemas.microsoft.com/office/drawing/2010/main" val="0"/>
              </a:ext>
            </a:extLst>
          </a:blip>
          <a:srcRect l="14444" r="14444"/>
          <a:stretch>
            <a:fillRect/>
          </a:stretch>
        </p:blipFill>
        <p:spPr>
          <a:xfrm>
            <a:off x="1866036" y="949901"/>
            <a:ext cx="1652087" cy="992170"/>
          </a:xfrm>
          <a:prstGeom prst="rect">
            <a:avLst/>
          </a:prstGeom>
        </p:spPr>
      </p:pic>
      <p:pic>
        <p:nvPicPr>
          <p:cNvPr id="12" name="Picture 11" descr="Logo&#10;&#10;Description automatically generated">
            <a:extLst>
              <a:ext uri="{FF2B5EF4-FFF2-40B4-BE49-F238E27FC236}">
                <a16:creationId xmlns:a16="http://schemas.microsoft.com/office/drawing/2014/main" id="{1C5EF3BA-9120-455F-AC00-AD713E8A9B04}"/>
              </a:ext>
            </a:extLst>
          </p:cNvPr>
          <p:cNvPicPr/>
          <p:nvPr/>
        </p:nvPicPr>
        <p:blipFill>
          <a:blip r:embed="rId6">
            <a:extLst>
              <a:ext uri="{28A0092B-C50C-407E-A947-70E740481C1C}">
                <a14:useLocalDpi xmlns:a14="http://schemas.microsoft.com/office/drawing/2010/main" val="0"/>
              </a:ext>
            </a:extLst>
          </a:blip>
          <a:stretch>
            <a:fillRect/>
          </a:stretch>
        </p:blipFill>
        <p:spPr>
          <a:xfrm>
            <a:off x="6893243" y="1154065"/>
            <a:ext cx="2251332" cy="674586"/>
          </a:xfrm>
          <a:prstGeom prst="rect">
            <a:avLst/>
          </a:prstGeom>
        </p:spPr>
      </p:pic>
      <p:pic>
        <p:nvPicPr>
          <p:cNvPr id="13" name="Picture 12">
            <a:extLst>
              <a:ext uri="{FF2B5EF4-FFF2-40B4-BE49-F238E27FC236}">
                <a16:creationId xmlns:a16="http://schemas.microsoft.com/office/drawing/2014/main" id="{9983E3EC-A82B-4612-BFB6-53DBCF2C70A5}"/>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9210667" y="1154065"/>
            <a:ext cx="2709801" cy="674586"/>
          </a:xfrm>
          <a:prstGeom prst="rect">
            <a:avLst/>
          </a:prstGeom>
          <a:solidFill>
            <a:schemeClr val="tx2">
              <a:lumMod val="50000"/>
              <a:lumOff val="50000"/>
            </a:schemeClr>
          </a:solidFill>
        </p:spPr>
      </p:pic>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838200" y="5232809"/>
            <a:ext cx="10515595" cy="889493"/>
          </a:xfrm>
        </p:spPr>
        <p:txBody>
          <a:bodyPr vert="horz" lIns="91440" tIns="45720" rIns="91440" bIns="45720" rtlCol="0">
            <a:normAutofit/>
          </a:bodyPr>
          <a:lstStyle/>
          <a:p>
            <a:pPr algn="ctr"/>
            <a:r>
              <a:rPr lang="en-US" sz="2800" dirty="0">
                <a:solidFill>
                  <a:schemeClr val="tx1"/>
                </a:solidFill>
                <a:cs typeface="+mn-cs"/>
              </a:rPr>
              <a:t>APRIL 26, 2021</a:t>
            </a:r>
          </a:p>
          <a:p>
            <a:pPr indent="-228600" algn="ctr">
              <a:buFont typeface="Arial" panose="020B0604020202020204" pitchFamily="34" charset="0"/>
              <a:buChar char="•"/>
            </a:pPr>
            <a:endParaRPr lang="en-US" sz="2000" dirty="0">
              <a:solidFill>
                <a:schemeClr val="tx1"/>
              </a:solidFill>
              <a:cs typeface="+mn-cs"/>
            </a:endParaRPr>
          </a:p>
        </p:txBody>
      </p:sp>
      <p:pic>
        <p:nvPicPr>
          <p:cNvPr id="14" name="Picture 13" descr="Logo&#10;&#10;Description automatically generated">
            <a:extLst>
              <a:ext uri="{FF2B5EF4-FFF2-40B4-BE49-F238E27FC236}">
                <a16:creationId xmlns:a16="http://schemas.microsoft.com/office/drawing/2014/main" id="{084A6122-4D55-4051-8650-80B817CC45A6}"/>
              </a:ext>
            </a:extLst>
          </p:cNvPr>
          <p:cNvPicPr/>
          <p:nvPr/>
        </p:nvPicPr>
        <p:blipFill>
          <a:blip r:embed="rId8">
            <a:extLst>
              <a:ext uri="{28A0092B-C50C-407E-A947-70E740481C1C}">
                <a14:useLocalDpi xmlns:a14="http://schemas.microsoft.com/office/drawing/2010/main" val="0"/>
              </a:ext>
            </a:extLst>
          </a:blip>
          <a:stretch>
            <a:fillRect/>
          </a:stretch>
        </p:blipFill>
        <p:spPr>
          <a:xfrm>
            <a:off x="5328924" y="761160"/>
            <a:ext cx="1279525" cy="1279525"/>
          </a:xfrm>
          <a:prstGeom prst="rect">
            <a:avLst/>
          </a:prstGeom>
        </p:spPr>
      </p:pic>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697600" y="306067"/>
            <a:ext cx="4796800" cy="763600"/>
          </a:xfrm>
          <a:prstGeom prst="rect">
            <a:avLst/>
          </a:prstGeom>
        </p:spPr>
        <p:txBody>
          <a:bodyPr spcFirstLastPara="1" wrap="square" lIns="121900" tIns="121900" rIns="121900" bIns="121900" anchor="ctr" anchorCtr="0">
            <a:normAutofit fontScale="90000"/>
          </a:bodyPr>
          <a:lstStyle/>
          <a:p>
            <a:pPr algn="ctr">
              <a:buSzPct val="27653"/>
            </a:pPr>
            <a:r>
              <a:rPr lang="en" sz="4773" u="sng"/>
              <a:t>ERAP Application </a:t>
            </a:r>
            <a:endParaRPr sz="4773" u="sng"/>
          </a:p>
        </p:txBody>
      </p:sp>
      <p:sp>
        <p:nvSpPr>
          <p:cNvPr id="91" name="Google Shape;91;p17"/>
          <p:cNvSpPr txBox="1">
            <a:spLocks noGrp="1"/>
          </p:cNvSpPr>
          <p:nvPr>
            <p:ph type="body" idx="1"/>
          </p:nvPr>
        </p:nvSpPr>
        <p:spPr>
          <a:xfrm>
            <a:off x="415600" y="1286767"/>
            <a:ext cx="5333200" cy="5228000"/>
          </a:xfrm>
          <a:prstGeom prst="rect">
            <a:avLst/>
          </a:prstGeom>
        </p:spPr>
        <p:txBody>
          <a:bodyPr spcFirstLastPara="1" wrap="square" lIns="121900" tIns="121900" rIns="121900" bIns="121900" anchor="ctr" anchorCtr="0">
            <a:normAutofit/>
          </a:bodyPr>
          <a:lstStyle/>
          <a:p>
            <a:pPr marL="0" indent="0" algn="ctr">
              <a:buClr>
                <a:schemeClr val="dk1"/>
              </a:buClr>
              <a:buSzPts val="688"/>
              <a:buNone/>
            </a:pPr>
            <a:r>
              <a:rPr lang="en" sz="1567" b="1"/>
              <a:t>Step-by-Step Instructions</a:t>
            </a:r>
            <a:endParaRPr sz="1567" b="1"/>
          </a:p>
          <a:p>
            <a:pPr marL="0" indent="0">
              <a:spcBef>
                <a:spcPts val="1600"/>
              </a:spcBef>
              <a:buClr>
                <a:schemeClr val="dk1"/>
              </a:buClr>
              <a:buSzPts val="688"/>
              <a:buNone/>
            </a:pPr>
            <a:r>
              <a:rPr lang="en" sz="1567"/>
              <a:t>HIF requires the following documentation to approve your application:</a:t>
            </a:r>
            <a:endParaRPr sz="1567"/>
          </a:p>
          <a:p>
            <a:pPr marL="0" indent="0">
              <a:spcBef>
                <a:spcPts val="1600"/>
              </a:spcBef>
              <a:buClr>
                <a:schemeClr val="dk1"/>
              </a:buClr>
              <a:buSzPts val="688"/>
              <a:buNone/>
            </a:pPr>
            <a:r>
              <a:rPr lang="en" sz="1567"/>
              <a:t>1) A completed online application</a:t>
            </a:r>
            <a:endParaRPr sz="1567"/>
          </a:p>
          <a:p>
            <a:pPr marL="0" indent="0">
              <a:spcBef>
                <a:spcPts val="1600"/>
              </a:spcBef>
              <a:buClr>
                <a:schemeClr val="dk1"/>
              </a:buClr>
              <a:buSzPts val="688"/>
              <a:buNone/>
            </a:pPr>
            <a:r>
              <a:rPr lang="en" sz="1567"/>
              <a:t>2) Copy of photo ID (only needed for main person listed on rental agreement)</a:t>
            </a:r>
            <a:endParaRPr sz="1567"/>
          </a:p>
          <a:p>
            <a:pPr marL="0" indent="0">
              <a:spcBef>
                <a:spcPts val="1600"/>
              </a:spcBef>
              <a:buClr>
                <a:schemeClr val="dk1"/>
              </a:buClr>
              <a:buSzPts val="688"/>
              <a:buNone/>
            </a:pPr>
            <a:r>
              <a:rPr lang="en" sz="1567"/>
              <a:t>3) Foster’s Landing rental agreement</a:t>
            </a:r>
            <a:endParaRPr sz="1567"/>
          </a:p>
          <a:p>
            <a:pPr marL="0" indent="0">
              <a:spcBef>
                <a:spcPts val="1600"/>
              </a:spcBef>
              <a:buClr>
                <a:schemeClr val="dk1"/>
              </a:buClr>
              <a:buSzPts val="688"/>
              <a:buNone/>
            </a:pPr>
            <a:r>
              <a:rPr lang="en" sz="1567"/>
              <a:t>4) New rental agreement</a:t>
            </a:r>
            <a:endParaRPr sz="1567"/>
          </a:p>
          <a:p>
            <a:pPr marL="0" indent="0">
              <a:spcBef>
                <a:spcPts val="1600"/>
              </a:spcBef>
              <a:buClr>
                <a:schemeClr val="dk1"/>
              </a:buClr>
              <a:buSzPts val="688"/>
              <a:buNone/>
            </a:pPr>
            <a:r>
              <a:rPr lang="en" sz="1567"/>
              <a:t>5) Copies of all receipts associated with relocation expenses</a:t>
            </a:r>
            <a:endParaRPr sz="1567"/>
          </a:p>
          <a:p>
            <a:pPr marL="0" indent="0">
              <a:spcBef>
                <a:spcPts val="1600"/>
              </a:spcBef>
              <a:spcAft>
                <a:spcPts val="1600"/>
              </a:spcAft>
              <a:buNone/>
            </a:pPr>
            <a:r>
              <a:rPr lang="en" sz="1567"/>
              <a:t>6) Completed W-9 form (if expenses paid directly to you total over $600)</a:t>
            </a:r>
            <a:endParaRPr/>
          </a:p>
        </p:txBody>
      </p:sp>
      <p:sp>
        <p:nvSpPr>
          <p:cNvPr id="92" name="Google Shape;92;p17"/>
          <p:cNvSpPr txBox="1">
            <a:spLocks noGrp="1"/>
          </p:cNvSpPr>
          <p:nvPr>
            <p:ph type="body" idx="2"/>
          </p:nvPr>
        </p:nvSpPr>
        <p:spPr>
          <a:xfrm>
            <a:off x="6443200" y="1405500"/>
            <a:ext cx="5333200" cy="5109200"/>
          </a:xfrm>
          <a:prstGeom prst="rect">
            <a:avLst/>
          </a:prstGeom>
        </p:spPr>
        <p:txBody>
          <a:bodyPr spcFirstLastPara="1" wrap="square" lIns="121900" tIns="121900" rIns="121900" bIns="121900" anchor="t" anchorCtr="0">
            <a:noAutofit/>
          </a:bodyPr>
          <a:lstStyle/>
          <a:p>
            <a:pPr marL="0" indent="0">
              <a:buSzPts val="688"/>
              <a:buNone/>
            </a:pPr>
            <a:r>
              <a:rPr lang="en" sz="1567" b="1"/>
              <a:t>Copies of your receipts can include the following:</a:t>
            </a:r>
            <a:endParaRPr sz="1567" b="1"/>
          </a:p>
          <a:p>
            <a:pPr marL="0" indent="0">
              <a:spcBef>
                <a:spcPts val="1600"/>
              </a:spcBef>
              <a:buSzPts val="688"/>
              <a:buNone/>
            </a:pPr>
            <a:r>
              <a:rPr lang="en" sz="1567"/>
              <a:t>1) Moving Expenses (Receipts for any expenses associated with moving your household items. Examples of these include the cost of packing, crating, renting a trailer, hiring movers, etc.)</a:t>
            </a:r>
            <a:endParaRPr sz="1567"/>
          </a:p>
          <a:p>
            <a:pPr marL="0" indent="0">
              <a:spcBef>
                <a:spcPts val="1600"/>
              </a:spcBef>
              <a:buSzPts val="688"/>
              <a:buNone/>
            </a:pPr>
            <a:r>
              <a:rPr lang="en" sz="1567"/>
              <a:t>2) Travel Expenses (Receipts for travel expenses from your old home to your new one. Examples of these include car expenses, airfare, etc.)</a:t>
            </a:r>
            <a:endParaRPr sz="1567"/>
          </a:p>
          <a:p>
            <a:pPr marL="0" indent="0">
              <a:spcBef>
                <a:spcPts val="1600"/>
              </a:spcBef>
              <a:buSzPts val="688"/>
              <a:buNone/>
            </a:pPr>
            <a:r>
              <a:rPr lang="en" sz="1567"/>
              <a:t>3) Storage Expenses (Receipts for expenses associated with storing household items. These expenses must occur within any period of 30 consecutive days after your belongings were moved from your former home and before they were delivered to your new one.)</a:t>
            </a:r>
            <a:endParaRPr sz="1567"/>
          </a:p>
          <a:p>
            <a:pPr marL="0" indent="0">
              <a:spcBef>
                <a:spcPts val="1600"/>
              </a:spcBef>
              <a:buSzPts val="688"/>
              <a:buNone/>
            </a:pPr>
            <a:r>
              <a:rPr lang="en" sz="1567"/>
              <a:t>4) Security Deposit for your new home</a:t>
            </a:r>
            <a:endParaRPr sz="1567"/>
          </a:p>
          <a:p>
            <a:pPr marL="0" indent="0">
              <a:spcBef>
                <a:spcPts val="1600"/>
              </a:spcBef>
              <a:spcAft>
                <a:spcPts val="1600"/>
              </a:spcAft>
              <a:buSzPts val="688"/>
              <a:buNone/>
            </a:pPr>
            <a:endParaRPr sz="1567"/>
          </a:p>
        </p:txBody>
      </p:sp>
      <p:pic>
        <p:nvPicPr>
          <p:cNvPr id="93" name="Google Shape;93;p17"/>
          <p:cNvPicPr preferRelativeResize="0"/>
          <p:nvPr/>
        </p:nvPicPr>
        <p:blipFill>
          <a:blip r:embed="rId3">
            <a:alphaModFix/>
          </a:blip>
          <a:stretch>
            <a:fillRect/>
          </a:stretch>
        </p:blipFill>
        <p:spPr>
          <a:xfrm>
            <a:off x="10842999" y="224700"/>
            <a:ext cx="1098333" cy="1062065"/>
          </a:xfrm>
          <a:prstGeom prst="rect">
            <a:avLst/>
          </a:prstGeom>
          <a:noFill/>
          <a:ln>
            <a:noFill/>
          </a:ln>
        </p:spPr>
      </p:pic>
      <p:cxnSp>
        <p:nvCxnSpPr>
          <p:cNvPr id="94" name="Google Shape;94;p17"/>
          <p:cNvCxnSpPr/>
          <p:nvPr/>
        </p:nvCxnSpPr>
        <p:spPr>
          <a:xfrm flipH="1">
            <a:off x="6007433" y="1399300"/>
            <a:ext cx="12400" cy="5121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buSzPts val="990"/>
            </a:pPr>
            <a:r>
              <a:rPr lang="en" sz="4560" u="sng"/>
              <a:t>Timeline</a:t>
            </a:r>
            <a:endParaRPr sz="5760" u="sng"/>
          </a:p>
        </p:txBody>
      </p:sp>
      <p:sp>
        <p:nvSpPr>
          <p:cNvPr id="100" name="Google Shape;100;p18"/>
          <p:cNvSpPr txBox="1">
            <a:spLocks noGrp="1"/>
          </p:cNvSpPr>
          <p:nvPr>
            <p:ph type="body" idx="1"/>
          </p:nvPr>
        </p:nvSpPr>
        <p:spPr>
          <a:xfrm>
            <a:off x="415600" y="1536633"/>
            <a:ext cx="5816800" cy="4555200"/>
          </a:xfrm>
          <a:prstGeom prst="rect">
            <a:avLst/>
          </a:prstGeom>
        </p:spPr>
        <p:txBody>
          <a:bodyPr spcFirstLastPara="1" wrap="square" lIns="121900" tIns="121900" rIns="121900" bIns="121900" anchor="ctr" anchorCtr="0">
            <a:normAutofit/>
          </a:bodyPr>
          <a:lstStyle/>
          <a:p>
            <a:pPr indent="-448722">
              <a:buSzPts val="1700"/>
            </a:pPr>
            <a:r>
              <a:rPr lang="en" sz="2267"/>
              <a:t>Upon submission of a complete application, HIF will process your claim within 1 week</a:t>
            </a:r>
            <a:endParaRPr sz="2267"/>
          </a:p>
          <a:p>
            <a:pPr indent="0">
              <a:spcBef>
                <a:spcPts val="1600"/>
              </a:spcBef>
              <a:buNone/>
            </a:pPr>
            <a:endParaRPr sz="1200"/>
          </a:p>
          <a:p>
            <a:pPr indent="-448722">
              <a:spcBef>
                <a:spcPts val="1600"/>
              </a:spcBef>
              <a:buSzPts val="1700"/>
            </a:pPr>
            <a:r>
              <a:rPr lang="en" sz="2267"/>
              <a:t>The City of Foster City issues checks the 2nd and 4th week of each month​</a:t>
            </a:r>
            <a:endParaRPr sz="2267"/>
          </a:p>
        </p:txBody>
      </p:sp>
      <p:sp>
        <p:nvSpPr>
          <p:cNvPr id="101" name="Google Shape;101;p18"/>
          <p:cNvSpPr txBox="1">
            <a:spLocks noGrp="1"/>
          </p:cNvSpPr>
          <p:nvPr>
            <p:ph type="body" idx="2"/>
          </p:nvPr>
        </p:nvSpPr>
        <p:spPr>
          <a:xfrm>
            <a:off x="6694400" y="1817733"/>
            <a:ext cx="5082000" cy="4274000"/>
          </a:xfrm>
          <a:prstGeom prst="rect">
            <a:avLst/>
          </a:prstGeom>
        </p:spPr>
        <p:txBody>
          <a:bodyPr spcFirstLastPara="1" wrap="square" lIns="121900" tIns="121900" rIns="121900" bIns="121900" anchor="t" anchorCtr="0">
            <a:normAutofit/>
          </a:bodyPr>
          <a:lstStyle/>
          <a:p>
            <a:pPr marL="0" indent="0">
              <a:spcAft>
                <a:spcPts val="1600"/>
              </a:spcAft>
              <a:buNone/>
            </a:pPr>
            <a:r>
              <a:rPr lang="en"/>
              <a:t>  </a:t>
            </a:r>
            <a:endParaRPr/>
          </a:p>
        </p:txBody>
      </p:sp>
      <p:pic>
        <p:nvPicPr>
          <p:cNvPr id="102" name="Google Shape;102;p18"/>
          <p:cNvPicPr preferRelativeResize="0"/>
          <p:nvPr/>
        </p:nvPicPr>
        <p:blipFill>
          <a:blip r:embed="rId3">
            <a:alphaModFix/>
          </a:blip>
          <a:stretch>
            <a:fillRect/>
          </a:stretch>
        </p:blipFill>
        <p:spPr>
          <a:xfrm>
            <a:off x="10842999" y="224700"/>
            <a:ext cx="1098333" cy="1062065"/>
          </a:xfrm>
          <a:prstGeom prst="rect">
            <a:avLst/>
          </a:prstGeom>
          <a:noFill/>
          <a:ln>
            <a:noFill/>
          </a:ln>
        </p:spPr>
      </p:pic>
      <p:pic>
        <p:nvPicPr>
          <p:cNvPr id="103" name="Google Shape;103;p18"/>
          <p:cNvPicPr preferRelativeResize="0"/>
          <p:nvPr/>
        </p:nvPicPr>
        <p:blipFill>
          <a:blip r:embed="rId4">
            <a:alphaModFix/>
          </a:blip>
          <a:stretch>
            <a:fillRect/>
          </a:stretch>
        </p:blipFill>
        <p:spPr>
          <a:xfrm>
            <a:off x="7306501" y="2186483"/>
            <a:ext cx="3536500" cy="353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2834433" y="715015"/>
            <a:ext cx="6320800" cy="769200"/>
          </a:xfrm>
          <a:prstGeom prst="rect">
            <a:avLst/>
          </a:prstGeom>
        </p:spPr>
        <p:txBody>
          <a:bodyPr spcFirstLastPara="1" wrap="square" lIns="91433" tIns="45700" rIns="91433" bIns="45700" anchor="b" anchorCtr="0">
            <a:normAutofit/>
          </a:bodyPr>
          <a:lstStyle/>
          <a:p>
            <a:pPr algn="ctr"/>
            <a:r>
              <a:rPr lang="en" sz="4533" u="sng"/>
              <a:t>ERAP Application Link</a:t>
            </a:r>
            <a:endParaRPr sz="4533" u="sng"/>
          </a:p>
        </p:txBody>
      </p:sp>
      <p:sp>
        <p:nvSpPr>
          <p:cNvPr id="109" name="Google Shape;109;p19"/>
          <p:cNvSpPr txBox="1">
            <a:spLocks noGrp="1"/>
          </p:cNvSpPr>
          <p:nvPr>
            <p:ph type="body" idx="1"/>
          </p:nvPr>
        </p:nvSpPr>
        <p:spPr>
          <a:xfrm>
            <a:off x="1067398" y="1487145"/>
            <a:ext cx="10058400" cy="3649671"/>
          </a:xfrm>
          <a:prstGeom prst="rect">
            <a:avLst/>
          </a:prstGeom>
        </p:spPr>
        <p:txBody>
          <a:bodyPr spcFirstLastPara="1" wrap="square" lIns="0" tIns="45700" rIns="0" bIns="45700" anchor="ctr" anchorCtr="0">
            <a:normAutofit/>
          </a:bodyPr>
          <a:lstStyle/>
          <a:p>
            <a:pPr marL="0" indent="0" algn="ctr">
              <a:buNone/>
            </a:pPr>
            <a:r>
              <a:rPr lang="en" sz="3733" u="sng">
                <a:solidFill>
                  <a:schemeClr val="hlink"/>
                </a:solidFill>
                <a:hlinkClick r:id="rId3"/>
              </a:rPr>
              <a:t>Click here!</a:t>
            </a:r>
            <a:endParaRPr sz="4267"/>
          </a:p>
        </p:txBody>
      </p:sp>
      <p:pic>
        <p:nvPicPr>
          <p:cNvPr id="110" name="Google Shape;110;p19"/>
          <p:cNvPicPr preferRelativeResize="0"/>
          <p:nvPr/>
        </p:nvPicPr>
        <p:blipFill>
          <a:blip r:embed="rId4">
            <a:alphaModFix/>
          </a:blip>
          <a:stretch>
            <a:fillRect/>
          </a:stretch>
        </p:blipFill>
        <p:spPr>
          <a:xfrm>
            <a:off x="10842999" y="224700"/>
            <a:ext cx="1098333" cy="10620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1519375" y="372751"/>
            <a:ext cx="9836000" cy="928400"/>
          </a:xfrm>
          <a:prstGeom prst="rect">
            <a:avLst/>
          </a:prstGeom>
          <a:noFill/>
          <a:ln>
            <a:noFill/>
          </a:ln>
        </p:spPr>
        <p:txBody>
          <a:bodyPr spcFirstLastPara="1" wrap="square" lIns="91433" tIns="45700" rIns="91433" bIns="45700" anchor="b" anchorCtr="0">
            <a:normAutofit/>
          </a:bodyPr>
          <a:lstStyle/>
          <a:p>
            <a:pPr>
              <a:buSzPts val="3200"/>
            </a:pPr>
            <a:r>
              <a:rPr lang="en" sz="4667">
                <a:latin typeface="Open Sans"/>
                <a:ea typeface="Open Sans"/>
                <a:cs typeface="Open Sans"/>
                <a:sym typeface="Open Sans"/>
              </a:rPr>
              <a:t>For more information, please visit: </a:t>
            </a:r>
            <a:endParaRPr sz="4667">
              <a:latin typeface="Open Sans"/>
              <a:ea typeface="Open Sans"/>
              <a:cs typeface="Open Sans"/>
              <a:sym typeface="Open Sans"/>
            </a:endParaRPr>
          </a:p>
        </p:txBody>
      </p:sp>
      <p:sp>
        <p:nvSpPr>
          <p:cNvPr id="116" name="Google Shape;116;p20"/>
          <p:cNvSpPr txBox="1">
            <a:spLocks noGrp="1"/>
          </p:cNvSpPr>
          <p:nvPr>
            <p:ph type="body" idx="1"/>
          </p:nvPr>
        </p:nvSpPr>
        <p:spPr>
          <a:xfrm>
            <a:off x="1808100" y="1430500"/>
            <a:ext cx="8576000" cy="5050000"/>
          </a:xfrm>
          <a:prstGeom prst="rect">
            <a:avLst/>
          </a:prstGeom>
          <a:noFill/>
          <a:ln w="19050" cap="flat" cmpd="sng">
            <a:solidFill>
              <a:srgbClr val="85200C"/>
            </a:solidFill>
            <a:prstDash val="solid"/>
            <a:round/>
            <a:headEnd type="none" w="sm" len="sm"/>
            <a:tailEnd type="none" w="sm" len="sm"/>
          </a:ln>
        </p:spPr>
        <p:txBody>
          <a:bodyPr spcFirstLastPara="1" wrap="square" lIns="0" tIns="45700" rIns="0" bIns="45700" anchor="t" anchorCtr="0">
            <a:normAutofit fontScale="25000" lnSpcReduction="20000"/>
          </a:bodyPr>
          <a:lstStyle/>
          <a:p>
            <a:pPr marL="84665" indent="0">
              <a:lnSpc>
                <a:spcPct val="70000"/>
              </a:lnSpc>
              <a:spcBef>
                <a:spcPts val="0"/>
              </a:spcBef>
              <a:buSzPct val="100000"/>
              <a:buNone/>
            </a:pPr>
            <a:endParaRPr sz="1733" b="1"/>
          </a:p>
          <a:p>
            <a:pPr marL="84665" indent="-84665">
              <a:lnSpc>
                <a:spcPct val="70000"/>
              </a:lnSpc>
              <a:spcBef>
                <a:spcPts val="1467"/>
              </a:spcBef>
              <a:buSzPts val="350"/>
              <a:buNone/>
            </a:pPr>
            <a:endParaRPr sz="133" b="1"/>
          </a:p>
          <a:p>
            <a:pPr marL="0" indent="0">
              <a:lnSpc>
                <a:spcPct val="70000"/>
              </a:lnSpc>
              <a:spcBef>
                <a:spcPts val="1467"/>
              </a:spcBef>
              <a:buSzPct val="100000"/>
              <a:buNone/>
            </a:pPr>
            <a:endParaRPr sz="1733"/>
          </a:p>
          <a:p>
            <a:pPr marL="0" indent="0">
              <a:lnSpc>
                <a:spcPct val="70000"/>
              </a:lnSpc>
              <a:spcBef>
                <a:spcPts val="1467"/>
              </a:spcBef>
              <a:buSzPct val="100000"/>
              <a:buNone/>
            </a:pPr>
            <a:endParaRPr sz="1733"/>
          </a:p>
          <a:p>
            <a:pPr marL="0" indent="0">
              <a:lnSpc>
                <a:spcPct val="70000"/>
              </a:lnSpc>
              <a:spcBef>
                <a:spcPts val="1467"/>
              </a:spcBef>
              <a:buSzPct val="100000"/>
              <a:buNone/>
            </a:pPr>
            <a:endParaRPr sz="1733"/>
          </a:p>
          <a:p>
            <a:pPr marL="0" indent="0" algn="ctr">
              <a:lnSpc>
                <a:spcPct val="70000"/>
              </a:lnSpc>
              <a:spcBef>
                <a:spcPts val="1467"/>
              </a:spcBef>
              <a:buSzPct val="100000"/>
              <a:buNone/>
            </a:pPr>
            <a:endParaRPr sz="1733"/>
          </a:p>
          <a:p>
            <a:pPr marL="0" indent="0" algn="ctr">
              <a:lnSpc>
                <a:spcPct val="70000"/>
              </a:lnSpc>
              <a:spcBef>
                <a:spcPts val="1467"/>
              </a:spcBef>
              <a:buSzPct val="100000"/>
              <a:buNone/>
            </a:pPr>
            <a:endParaRPr sz="1733"/>
          </a:p>
          <a:p>
            <a:pPr marL="0" indent="0">
              <a:lnSpc>
                <a:spcPct val="70000"/>
              </a:lnSpc>
              <a:spcBef>
                <a:spcPts val="1467"/>
              </a:spcBef>
              <a:buSzPct val="100000"/>
              <a:buNone/>
            </a:pPr>
            <a:endParaRPr sz="1733"/>
          </a:p>
          <a:p>
            <a:pPr marL="0" indent="0" algn="ctr">
              <a:lnSpc>
                <a:spcPct val="70000"/>
              </a:lnSpc>
              <a:spcBef>
                <a:spcPts val="1467"/>
              </a:spcBef>
              <a:buSzPts val="325"/>
              <a:buNone/>
            </a:pPr>
            <a:r>
              <a:rPr lang="en" sz="14400" u="sng">
                <a:solidFill>
                  <a:schemeClr val="hlink"/>
                </a:solidFill>
                <a:latin typeface="Lato"/>
                <a:ea typeface="Lato"/>
                <a:cs typeface="Lato"/>
                <a:sym typeface="Lato"/>
                <a:hlinkClick r:id="rId3"/>
              </a:rPr>
              <a:t>www.hifinfo.org</a:t>
            </a:r>
            <a:r>
              <a:rPr lang="en" sz="14400">
                <a:latin typeface="Lato"/>
                <a:ea typeface="Lato"/>
                <a:cs typeface="Lato"/>
                <a:sym typeface="Lato"/>
              </a:rPr>
              <a:t>  </a:t>
            </a:r>
            <a:endParaRPr sz="6800" i="1"/>
          </a:p>
          <a:p>
            <a:pPr marL="0" indent="0" algn="ctr">
              <a:lnSpc>
                <a:spcPct val="70000"/>
              </a:lnSpc>
              <a:spcBef>
                <a:spcPts val="1467"/>
              </a:spcBef>
              <a:buSzPct val="43333"/>
              <a:buNone/>
            </a:pPr>
            <a:endParaRPr sz="4000" i="1"/>
          </a:p>
          <a:p>
            <a:pPr marL="0" indent="0" algn="ctr">
              <a:lnSpc>
                <a:spcPct val="115000"/>
              </a:lnSpc>
              <a:spcBef>
                <a:spcPts val="0"/>
              </a:spcBef>
              <a:buClr>
                <a:schemeClr val="dk1"/>
              </a:buClr>
              <a:buSzPts val="275"/>
              <a:buNone/>
            </a:pPr>
            <a:r>
              <a:rPr lang="en" sz="8266" b="1">
                <a:solidFill>
                  <a:schemeClr val="dk1"/>
                </a:solidFill>
              </a:rPr>
              <a:t>Amanda Edwards</a:t>
            </a:r>
            <a:endParaRPr sz="8266" b="1">
              <a:solidFill>
                <a:schemeClr val="dk1"/>
              </a:solidFill>
            </a:endParaRPr>
          </a:p>
          <a:p>
            <a:pPr marL="0" indent="0" algn="ctr">
              <a:lnSpc>
                <a:spcPct val="115000"/>
              </a:lnSpc>
              <a:spcBef>
                <a:spcPts val="0"/>
              </a:spcBef>
              <a:buClr>
                <a:schemeClr val="dk1"/>
              </a:buClr>
              <a:buSzPts val="275"/>
              <a:buNone/>
            </a:pPr>
            <a:r>
              <a:rPr lang="en" sz="7466">
                <a:solidFill>
                  <a:schemeClr val="dk1"/>
                </a:solidFill>
              </a:rPr>
              <a:t>Program and Development Manager</a:t>
            </a:r>
            <a:endParaRPr sz="7466">
              <a:solidFill>
                <a:schemeClr val="dk1"/>
              </a:solidFill>
            </a:endParaRPr>
          </a:p>
          <a:p>
            <a:pPr marL="0" indent="0" algn="ctr">
              <a:lnSpc>
                <a:spcPct val="115000"/>
              </a:lnSpc>
              <a:spcBef>
                <a:spcPts val="0"/>
              </a:spcBef>
              <a:buClr>
                <a:schemeClr val="dk1"/>
              </a:buClr>
              <a:buSzPts val="275"/>
              <a:buNone/>
            </a:pPr>
            <a:r>
              <a:rPr lang="en" sz="7466" u="sng">
                <a:solidFill>
                  <a:srgbClr val="980000"/>
                </a:solidFill>
              </a:rPr>
              <a:t>amanda@hifinfo.org</a:t>
            </a:r>
            <a:endParaRPr sz="8266" b="1">
              <a:solidFill>
                <a:schemeClr val="dk1"/>
              </a:solidFill>
            </a:endParaRPr>
          </a:p>
          <a:p>
            <a:pPr marL="0" indent="0" algn="ctr">
              <a:lnSpc>
                <a:spcPct val="115000"/>
              </a:lnSpc>
              <a:spcBef>
                <a:spcPts val="0"/>
              </a:spcBef>
              <a:buSzPct val="87096"/>
              <a:buNone/>
            </a:pPr>
            <a:endParaRPr sz="8266" b="1">
              <a:solidFill>
                <a:schemeClr val="dk1"/>
              </a:solidFill>
            </a:endParaRPr>
          </a:p>
          <a:p>
            <a:pPr marL="0" indent="0" algn="ctr">
              <a:lnSpc>
                <a:spcPct val="115000"/>
              </a:lnSpc>
              <a:spcBef>
                <a:spcPts val="0"/>
              </a:spcBef>
              <a:buSzPct val="87096"/>
              <a:buNone/>
            </a:pPr>
            <a:r>
              <a:rPr lang="en" sz="8266" b="1">
                <a:solidFill>
                  <a:schemeClr val="dk1"/>
                </a:solidFill>
              </a:rPr>
              <a:t>Inas Elmashni-Atawneh</a:t>
            </a:r>
            <a:endParaRPr sz="8266" b="1">
              <a:solidFill>
                <a:schemeClr val="dk1"/>
              </a:solidFill>
            </a:endParaRPr>
          </a:p>
          <a:p>
            <a:pPr marL="0" indent="0" algn="ctr">
              <a:lnSpc>
                <a:spcPct val="115000"/>
              </a:lnSpc>
              <a:spcBef>
                <a:spcPts val="0"/>
              </a:spcBef>
              <a:buSzPct val="96428"/>
              <a:buNone/>
            </a:pPr>
            <a:r>
              <a:rPr lang="en" sz="7466">
                <a:solidFill>
                  <a:schemeClr val="dk1"/>
                </a:solidFill>
              </a:rPr>
              <a:t>Housing Programs Director</a:t>
            </a:r>
            <a:endParaRPr sz="4267"/>
          </a:p>
          <a:p>
            <a:pPr marL="0" indent="0" algn="ctr">
              <a:lnSpc>
                <a:spcPct val="150000"/>
              </a:lnSpc>
              <a:spcBef>
                <a:spcPts val="0"/>
              </a:spcBef>
              <a:buSzPct val="96428"/>
              <a:buNone/>
            </a:pPr>
            <a:r>
              <a:rPr lang="en" sz="7466">
                <a:solidFill>
                  <a:srgbClr val="980000"/>
                </a:solidFill>
              </a:rPr>
              <a:t> </a:t>
            </a:r>
            <a:r>
              <a:rPr lang="en" sz="7466" u="sng">
                <a:solidFill>
                  <a:srgbClr val="980000"/>
                </a:solidFill>
              </a:rPr>
              <a:t>i</a:t>
            </a:r>
            <a:r>
              <a:rPr lang="en" sz="7466" u="sng">
                <a:solidFill>
                  <a:srgbClr val="980000"/>
                </a:solidFill>
                <a:hlinkClick r:id="rId4">
                  <a:extLst>
                    <a:ext uri="{A12FA001-AC4F-418D-AE19-62706E023703}">
                      <ahyp:hlinkClr xmlns:ahyp="http://schemas.microsoft.com/office/drawing/2018/hyperlinkcolor" val="tx"/>
                    </a:ext>
                  </a:extLst>
                </a:hlinkClick>
              </a:rPr>
              <a:t>nas@HIFinfo.org</a:t>
            </a:r>
            <a:endParaRPr sz="8266" b="1">
              <a:solidFill>
                <a:srgbClr val="980000"/>
              </a:solidFill>
            </a:endParaRPr>
          </a:p>
          <a:p>
            <a:pPr marL="0" indent="0" algn="ctr">
              <a:lnSpc>
                <a:spcPct val="150000"/>
              </a:lnSpc>
              <a:spcBef>
                <a:spcPts val="0"/>
              </a:spcBef>
              <a:buSzPct val="207692"/>
              <a:buNone/>
            </a:pPr>
            <a:endParaRPr sz="3467" b="1">
              <a:solidFill>
                <a:schemeClr val="dk1"/>
              </a:solidFill>
            </a:endParaRPr>
          </a:p>
          <a:p>
            <a:pPr marL="0" indent="0" algn="ctr">
              <a:lnSpc>
                <a:spcPct val="115000"/>
              </a:lnSpc>
              <a:spcBef>
                <a:spcPts val="0"/>
              </a:spcBef>
              <a:buNone/>
            </a:pPr>
            <a:endParaRPr sz="7466" u="sng">
              <a:solidFill>
                <a:srgbClr val="980000"/>
              </a:solidFill>
            </a:endParaRPr>
          </a:p>
          <a:p>
            <a:pPr marL="84665" indent="-76198">
              <a:lnSpc>
                <a:spcPct val="70000"/>
              </a:lnSpc>
              <a:spcBef>
                <a:spcPts val="1467"/>
              </a:spcBef>
              <a:buSzPct val="100000"/>
              <a:buFont typeface="Lato"/>
              <a:buChar char=" "/>
            </a:pPr>
            <a:r>
              <a:rPr lang="en" sz="5867">
                <a:latin typeface="Lato"/>
                <a:ea typeface="Lato"/>
                <a:cs typeface="Lato"/>
                <a:sym typeface="Lato"/>
              </a:rPr>
              <a:t>             	</a:t>
            </a:r>
            <a:endParaRPr sz="5867">
              <a:latin typeface="Lato"/>
              <a:ea typeface="Lato"/>
              <a:cs typeface="Lato"/>
              <a:sym typeface="Lato"/>
            </a:endParaRPr>
          </a:p>
          <a:p>
            <a:pPr marL="0" indent="0">
              <a:lnSpc>
                <a:spcPct val="70000"/>
              </a:lnSpc>
              <a:spcBef>
                <a:spcPts val="1467"/>
              </a:spcBef>
              <a:buSzPct val="100000"/>
              <a:buNone/>
            </a:pPr>
            <a:endParaRPr sz="1733">
              <a:solidFill>
                <a:srgbClr val="262626"/>
              </a:solidFill>
              <a:latin typeface="Lato"/>
              <a:ea typeface="Lato"/>
              <a:cs typeface="Lato"/>
              <a:sym typeface="Lato"/>
            </a:endParaRPr>
          </a:p>
          <a:p>
            <a:pPr marL="0" indent="0">
              <a:lnSpc>
                <a:spcPct val="70000"/>
              </a:lnSpc>
              <a:spcBef>
                <a:spcPts val="1467"/>
              </a:spcBef>
              <a:buSzPct val="100000"/>
              <a:buNone/>
            </a:pPr>
            <a:endParaRPr sz="1733">
              <a:solidFill>
                <a:srgbClr val="262626"/>
              </a:solidFill>
            </a:endParaRPr>
          </a:p>
          <a:p>
            <a:pPr marL="0" indent="0">
              <a:lnSpc>
                <a:spcPct val="70000"/>
              </a:lnSpc>
              <a:spcBef>
                <a:spcPts val="1467"/>
              </a:spcBef>
              <a:buSzPct val="48148"/>
              <a:buNone/>
            </a:pPr>
            <a:endParaRPr sz="3600"/>
          </a:p>
          <a:p>
            <a:pPr marL="0" indent="0">
              <a:lnSpc>
                <a:spcPct val="70000"/>
              </a:lnSpc>
              <a:spcBef>
                <a:spcPts val="1467"/>
              </a:spcBef>
              <a:buSzPct val="100000"/>
              <a:buNone/>
            </a:pPr>
            <a:endParaRPr sz="1733"/>
          </a:p>
          <a:p>
            <a:pPr marL="0" indent="0">
              <a:lnSpc>
                <a:spcPct val="70000"/>
              </a:lnSpc>
              <a:spcBef>
                <a:spcPts val="1467"/>
              </a:spcBef>
              <a:buSzPct val="100000"/>
              <a:buNone/>
            </a:pPr>
            <a:endParaRPr sz="1733"/>
          </a:p>
          <a:p>
            <a:pPr marL="0" indent="0">
              <a:lnSpc>
                <a:spcPct val="70000"/>
              </a:lnSpc>
              <a:spcBef>
                <a:spcPts val="1467"/>
              </a:spcBef>
              <a:buSzPct val="100000"/>
              <a:buNone/>
            </a:pPr>
            <a:endParaRPr sz="1733"/>
          </a:p>
          <a:p>
            <a:pPr marL="0" indent="0">
              <a:lnSpc>
                <a:spcPct val="70000"/>
              </a:lnSpc>
              <a:spcBef>
                <a:spcPts val="1467"/>
              </a:spcBef>
              <a:buSzPct val="72222"/>
              <a:buNone/>
            </a:pPr>
            <a:endParaRPr/>
          </a:p>
          <a:p>
            <a:pPr marL="0" indent="0">
              <a:lnSpc>
                <a:spcPct val="70000"/>
              </a:lnSpc>
              <a:spcBef>
                <a:spcPts val="1467"/>
              </a:spcBef>
              <a:buSzPct val="100000"/>
              <a:buNone/>
            </a:pPr>
            <a:endParaRPr sz="1733"/>
          </a:p>
          <a:p>
            <a:pPr marL="0" indent="0">
              <a:lnSpc>
                <a:spcPct val="70000"/>
              </a:lnSpc>
              <a:spcBef>
                <a:spcPts val="1467"/>
              </a:spcBef>
              <a:buSzPct val="100000"/>
              <a:buNone/>
            </a:pPr>
            <a:endParaRPr sz="1733"/>
          </a:p>
          <a:p>
            <a:pPr marL="0" indent="0">
              <a:lnSpc>
                <a:spcPct val="70000"/>
              </a:lnSpc>
              <a:spcBef>
                <a:spcPts val="1467"/>
              </a:spcBef>
              <a:buSzPct val="100000"/>
              <a:buNone/>
            </a:pPr>
            <a:endParaRPr sz="1733"/>
          </a:p>
          <a:p>
            <a:pPr marL="0" indent="0">
              <a:lnSpc>
                <a:spcPct val="70000"/>
              </a:lnSpc>
              <a:spcBef>
                <a:spcPts val="1467"/>
              </a:spcBef>
              <a:buSzPct val="36111"/>
              <a:buNone/>
            </a:pPr>
            <a:endParaRPr sz="4800"/>
          </a:p>
          <a:p>
            <a:pPr marL="84665" indent="0">
              <a:lnSpc>
                <a:spcPct val="70000"/>
              </a:lnSpc>
              <a:spcBef>
                <a:spcPts val="1467"/>
              </a:spcBef>
              <a:buSzPct val="100000"/>
              <a:buNone/>
            </a:pPr>
            <a:endParaRPr sz="1733"/>
          </a:p>
          <a:p>
            <a:pPr marL="84665" indent="0">
              <a:lnSpc>
                <a:spcPct val="70000"/>
              </a:lnSpc>
              <a:spcBef>
                <a:spcPts val="1467"/>
              </a:spcBef>
              <a:buSzPct val="100000"/>
              <a:buNone/>
            </a:pPr>
            <a:endParaRPr sz="1733"/>
          </a:p>
        </p:txBody>
      </p:sp>
      <p:pic>
        <p:nvPicPr>
          <p:cNvPr id="117" name="Google Shape;117;p20"/>
          <p:cNvPicPr preferRelativeResize="0"/>
          <p:nvPr/>
        </p:nvPicPr>
        <p:blipFill>
          <a:blip r:embed="rId5">
            <a:alphaModFix/>
          </a:blip>
          <a:stretch>
            <a:fillRect/>
          </a:stretch>
        </p:blipFill>
        <p:spPr>
          <a:xfrm>
            <a:off x="5488935" y="1611034"/>
            <a:ext cx="1214100" cy="1174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33401"/>
            <a:ext cx="7772400" cy="3067050"/>
          </a:xfrm>
        </p:spPr>
        <p:txBody>
          <a:bodyPr/>
          <a:lstStyle/>
          <a:p>
            <a:pPr algn="l"/>
            <a:r>
              <a:rPr lang="en-US" b="1">
                <a:solidFill>
                  <a:srgbClr val="1E1989"/>
                </a:solidFill>
                <a:latin typeface="Calibri" panose="020F0502020204030204" pitchFamily="34" charset="0"/>
              </a:rPr>
              <a:t>Samaritan House</a:t>
            </a:r>
            <a:br>
              <a:rPr lang="en-US">
                <a:solidFill>
                  <a:srgbClr val="1E1989"/>
                </a:solidFill>
                <a:latin typeface="Calibri" panose="020F0502020204030204" pitchFamily="34" charset="0"/>
              </a:rPr>
            </a:br>
            <a:endParaRPr lang="en-US">
              <a:solidFill>
                <a:srgbClr val="1E1989"/>
              </a:solidFill>
              <a:latin typeface="Calibri" panose="020F0502020204030204" pitchFamily="34" charset="0"/>
            </a:endParaRPr>
          </a:p>
        </p:txBody>
      </p:sp>
      <p:sp>
        <p:nvSpPr>
          <p:cNvPr id="3" name="Subtitle 2"/>
          <p:cNvSpPr>
            <a:spLocks noGrp="1"/>
          </p:cNvSpPr>
          <p:nvPr>
            <p:ph type="subTitle" idx="1"/>
          </p:nvPr>
        </p:nvSpPr>
        <p:spPr>
          <a:xfrm>
            <a:off x="2209800" y="2895600"/>
            <a:ext cx="7315200" cy="2590800"/>
          </a:xfrm>
        </p:spPr>
        <p:txBody>
          <a:bodyPr/>
          <a:lstStyle/>
          <a:p>
            <a:pPr algn="l"/>
            <a:r>
              <a:rPr lang="en-US" sz="4400" b="1" i="1">
                <a:solidFill>
                  <a:srgbClr val="1E1989"/>
                </a:solidFill>
                <a:latin typeface="Calibri" panose="020F0502020204030204" pitchFamily="34" charset="0"/>
              </a:rPr>
              <a:t>Fighting Poverty. Lifting Lives.</a:t>
            </a:r>
          </a:p>
          <a:p>
            <a:pPr algn="l"/>
            <a:r>
              <a:rPr lang="en-US" sz="4400" b="1" i="1">
                <a:solidFill>
                  <a:srgbClr val="1E1989"/>
                </a:solidFill>
                <a:latin typeface="Calibri" panose="020F0502020204030204" pitchFamily="34" charset="0"/>
              </a:rPr>
              <a:t>April 26, 2021</a:t>
            </a:r>
          </a:p>
          <a:p>
            <a:pPr algn="l"/>
            <a:endParaRPr lang="en-US" b="1">
              <a:solidFill>
                <a:srgbClr val="1E1989"/>
              </a:solidFill>
              <a:latin typeface="Calibri" panose="020F0502020204030204" pitchFamily="34" charset="0"/>
            </a:endParaRPr>
          </a:p>
          <a:p>
            <a:pPr algn="l"/>
            <a:endParaRPr lang="en-US">
              <a:solidFill>
                <a:srgbClr val="1E1989"/>
              </a:solidFill>
              <a:latin typeface="Calibri" panose="020F0502020204030204" pitchFamily="34" charset="0"/>
            </a:endParaRPr>
          </a:p>
          <a:p>
            <a:pPr algn="r"/>
            <a:endParaRPr lang="en-US">
              <a:solidFill>
                <a:srgbClr val="1E1989"/>
              </a:solidFill>
              <a:latin typeface="Calibri" panose="020F0502020204030204" pitchFamily="34" charset="0"/>
            </a:endParaRPr>
          </a:p>
          <a:p>
            <a:pPr algn="l"/>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62" y="152401"/>
            <a:ext cx="86201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5257801"/>
            <a:ext cx="1574800" cy="1197279"/>
          </a:xfrm>
          <a:prstGeom prst="rect">
            <a:avLst/>
          </a:prstGeom>
        </p:spPr>
      </p:pic>
    </p:spTree>
    <p:extLst>
      <p:ext uri="{BB962C8B-B14F-4D97-AF65-F5344CB8AC3E}">
        <p14:creationId xmlns:p14="http://schemas.microsoft.com/office/powerpoint/2010/main" val="2362443707"/>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33401"/>
            <a:ext cx="7772400" cy="3067050"/>
          </a:xfrm>
        </p:spPr>
        <p:txBody>
          <a:bodyPr/>
          <a:lstStyle/>
          <a:p>
            <a:pPr algn="l"/>
            <a:r>
              <a:rPr lang="en-US" b="1">
                <a:solidFill>
                  <a:srgbClr val="1E1989"/>
                </a:solidFill>
                <a:latin typeface="Calibri" panose="020F0502020204030204" pitchFamily="34" charset="0"/>
              </a:rPr>
              <a:t>Samaritan House</a:t>
            </a:r>
            <a:br>
              <a:rPr lang="en-US">
                <a:solidFill>
                  <a:srgbClr val="1E1989"/>
                </a:solidFill>
                <a:latin typeface="Calibri" panose="020F0502020204030204" pitchFamily="34" charset="0"/>
              </a:rPr>
            </a:br>
            <a:endParaRPr lang="en-US">
              <a:solidFill>
                <a:srgbClr val="1E1989"/>
              </a:solidFill>
              <a:latin typeface="Calibri" panose="020F0502020204030204" pitchFamily="34" charset="0"/>
            </a:endParaRPr>
          </a:p>
        </p:txBody>
      </p:sp>
      <p:sp>
        <p:nvSpPr>
          <p:cNvPr id="3" name="Subtitle 2"/>
          <p:cNvSpPr>
            <a:spLocks noGrp="1"/>
          </p:cNvSpPr>
          <p:nvPr>
            <p:ph type="subTitle" idx="1"/>
          </p:nvPr>
        </p:nvSpPr>
        <p:spPr>
          <a:xfrm>
            <a:off x="2209800" y="2895600"/>
            <a:ext cx="7315200" cy="2590800"/>
          </a:xfrm>
        </p:spPr>
        <p:txBody>
          <a:bodyPr/>
          <a:lstStyle/>
          <a:p>
            <a:pPr algn="l"/>
            <a:r>
              <a:rPr lang="en-US" sz="4400" b="1" i="1">
                <a:solidFill>
                  <a:srgbClr val="1E1989"/>
                </a:solidFill>
                <a:latin typeface="Calibri" panose="020F0502020204030204" pitchFamily="34" charset="0"/>
              </a:rPr>
              <a:t>Mission: To improve lives, promote self-sufficiency, and preserve dignity</a:t>
            </a:r>
            <a:endParaRPr lang="en-US" b="1">
              <a:solidFill>
                <a:srgbClr val="1E1989"/>
              </a:solidFill>
              <a:latin typeface="Calibri" panose="020F0502020204030204" pitchFamily="34" charset="0"/>
            </a:endParaRPr>
          </a:p>
          <a:p>
            <a:pPr algn="l"/>
            <a:endParaRPr lang="en-US">
              <a:solidFill>
                <a:srgbClr val="1E1989"/>
              </a:solidFill>
              <a:latin typeface="Calibri" panose="020F0502020204030204" pitchFamily="34" charset="0"/>
            </a:endParaRPr>
          </a:p>
          <a:p>
            <a:pPr algn="r"/>
            <a:endParaRPr lang="en-US">
              <a:solidFill>
                <a:srgbClr val="1E1989"/>
              </a:solidFill>
              <a:latin typeface="Calibri" panose="020F0502020204030204" pitchFamily="34" charset="0"/>
            </a:endParaRPr>
          </a:p>
          <a:p>
            <a:pPr algn="l"/>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62" y="152401"/>
            <a:ext cx="86201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5257801"/>
            <a:ext cx="1574800" cy="1197279"/>
          </a:xfrm>
          <a:prstGeom prst="rect">
            <a:avLst/>
          </a:prstGeom>
        </p:spPr>
      </p:pic>
    </p:spTree>
    <p:extLst>
      <p:ext uri="{BB962C8B-B14F-4D97-AF65-F5344CB8AC3E}">
        <p14:creationId xmlns:p14="http://schemas.microsoft.com/office/powerpoint/2010/main" val="4027526205"/>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3525" y="6019800"/>
            <a:ext cx="8991600" cy="685800"/>
          </a:xfrm>
        </p:spPr>
        <p:txBody>
          <a:bodyPr>
            <a:normAutofit/>
          </a:bodyPr>
          <a:lstStyle/>
          <a:p>
            <a:r>
              <a:rPr lang="en-US" sz="2600">
                <a:solidFill>
                  <a:srgbClr val="002060"/>
                </a:solidFill>
              </a:rPr>
              <a:t>The names by which you know our Samaritan House Programs</a:t>
            </a:r>
          </a:p>
        </p:txBody>
      </p:sp>
      <p:grpSp>
        <p:nvGrpSpPr>
          <p:cNvPr id="17" name="Group 16"/>
          <p:cNvGrpSpPr/>
          <p:nvPr/>
        </p:nvGrpSpPr>
        <p:grpSpPr>
          <a:xfrm>
            <a:off x="5410200" y="1524000"/>
            <a:ext cx="1828800" cy="1154934"/>
            <a:chOff x="3886200" y="1600200"/>
            <a:chExt cx="1828800" cy="1154934"/>
          </a:xfrm>
        </p:grpSpPr>
        <p:sp>
          <p:nvSpPr>
            <p:cNvPr id="5" name="Rounded Rectangle 4"/>
            <p:cNvSpPr/>
            <p:nvPr/>
          </p:nvSpPr>
          <p:spPr>
            <a:xfrm>
              <a:off x="3886200" y="1600200"/>
              <a:ext cx="1828800" cy="1143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984901" y="1647138"/>
              <a:ext cx="16455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Safe Harbor Shelter &amp; Coordinated Entry</a:t>
              </a:r>
            </a:p>
          </p:txBody>
        </p:sp>
      </p:grpSp>
      <p:grpSp>
        <p:nvGrpSpPr>
          <p:cNvPr id="19" name="Group 18"/>
          <p:cNvGrpSpPr/>
          <p:nvPr/>
        </p:nvGrpSpPr>
        <p:grpSpPr>
          <a:xfrm>
            <a:off x="5410200" y="3200400"/>
            <a:ext cx="1828800" cy="1687562"/>
            <a:chOff x="3886200" y="3200400"/>
            <a:chExt cx="1828800" cy="1687562"/>
          </a:xfrm>
        </p:grpSpPr>
        <p:sp>
          <p:nvSpPr>
            <p:cNvPr id="4" name="Rounded Rectangle 3"/>
            <p:cNvSpPr/>
            <p:nvPr/>
          </p:nvSpPr>
          <p:spPr>
            <a:xfrm>
              <a:off x="3886200" y="3200400"/>
              <a:ext cx="1828800" cy="1143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4030276" y="3410634"/>
              <a:ext cx="16002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Client Services &amp; Financial Empowerment</a:t>
              </a:r>
            </a:p>
          </p:txBody>
        </p:sp>
      </p:grpSp>
      <p:grpSp>
        <p:nvGrpSpPr>
          <p:cNvPr id="18" name="Group 17"/>
          <p:cNvGrpSpPr/>
          <p:nvPr/>
        </p:nvGrpSpPr>
        <p:grpSpPr>
          <a:xfrm>
            <a:off x="2590801" y="2095500"/>
            <a:ext cx="1828800" cy="1143000"/>
            <a:chOff x="1610125" y="2743200"/>
            <a:chExt cx="1828800" cy="1143000"/>
          </a:xfrm>
        </p:grpSpPr>
        <p:sp>
          <p:nvSpPr>
            <p:cNvPr id="6" name="Rounded Rectangle 5"/>
            <p:cNvSpPr/>
            <p:nvPr/>
          </p:nvSpPr>
          <p:spPr>
            <a:xfrm>
              <a:off x="1610125" y="2743200"/>
              <a:ext cx="1828800" cy="1143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p:cNvSpPr txBox="1"/>
            <p:nvPr/>
          </p:nvSpPr>
          <p:spPr>
            <a:xfrm>
              <a:off x="1766047" y="3130033"/>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Food Services</a:t>
              </a:r>
            </a:p>
          </p:txBody>
        </p:sp>
      </p:grpSp>
      <p:grpSp>
        <p:nvGrpSpPr>
          <p:cNvPr id="3" name="Group 2"/>
          <p:cNvGrpSpPr/>
          <p:nvPr/>
        </p:nvGrpSpPr>
        <p:grpSpPr>
          <a:xfrm>
            <a:off x="8014447" y="2133600"/>
            <a:ext cx="1828800" cy="1143000"/>
            <a:chOff x="6490447" y="2133600"/>
            <a:chExt cx="1828800" cy="1143000"/>
          </a:xfrm>
        </p:grpSpPr>
        <p:sp>
          <p:nvSpPr>
            <p:cNvPr id="7" name="Rounded Rectangle 6"/>
            <p:cNvSpPr/>
            <p:nvPr/>
          </p:nvSpPr>
          <p:spPr>
            <a:xfrm>
              <a:off x="6490447" y="2133600"/>
              <a:ext cx="1828800" cy="1143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p:cNvSpPr txBox="1"/>
            <p:nvPr/>
          </p:nvSpPr>
          <p:spPr>
            <a:xfrm>
              <a:off x="6618194" y="2277070"/>
              <a:ext cx="1600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Free Medical &amp; Dental Clinics</a:t>
              </a:r>
            </a:p>
          </p:txBody>
        </p:sp>
      </p:grpSp>
      <p:grpSp>
        <p:nvGrpSpPr>
          <p:cNvPr id="20" name="Group 19"/>
          <p:cNvGrpSpPr/>
          <p:nvPr/>
        </p:nvGrpSpPr>
        <p:grpSpPr>
          <a:xfrm>
            <a:off x="2590800" y="4032156"/>
            <a:ext cx="1828800" cy="1143000"/>
            <a:chOff x="1216638" y="4197417"/>
            <a:chExt cx="1828800" cy="1143000"/>
          </a:xfrm>
        </p:grpSpPr>
        <p:sp>
          <p:nvSpPr>
            <p:cNvPr id="8" name="Rounded Rectangle 7"/>
            <p:cNvSpPr/>
            <p:nvPr/>
          </p:nvSpPr>
          <p:spPr>
            <a:xfrm>
              <a:off x="1216638" y="4197417"/>
              <a:ext cx="1828800" cy="1143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p:cNvSpPr txBox="1"/>
            <p:nvPr/>
          </p:nvSpPr>
          <p:spPr>
            <a:xfrm>
              <a:off x="1372560" y="4499225"/>
              <a:ext cx="15585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Kids Closet &amp; Wee Care</a:t>
              </a:r>
            </a:p>
          </p:txBody>
        </p:sp>
      </p:grpSp>
      <p:grpSp>
        <p:nvGrpSpPr>
          <p:cNvPr id="22" name="Group 21"/>
          <p:cNvGrpSpPr/>
          <p:nvPr/>
        </p:nvGrpSpPr>
        <p:grpSpPr>
          <a:xfrm>
            <a:off x="8014447" y="4138312"/>
            <a:ext cx="1828800" cy="1218603"/>
            <a:chOff x="5486400" y="4800600"/>
            <a:chExt cx="1828800" cy="1218603"/>
          </a:xfrm>
        </p:grpSpPr>
        <p:sp>
          <p:nvSpPr>
            <p:cNvPr id="15" name="Rounded Rectangle 14"/>
            <p:cNvSpPr/>
            <p:nvPr/>
          </p:nvSpPr>
          <p:spPr>
            <a:xfrm>
              <a:off x="5486400" y="4800600"/>
              <a:ext cx="1828800" cy="1143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p:cNvSpPr txBox="1"/>
            <p:nvPr/>
          </p:nvSpPr>
          <p:spPr>
            <a:xfrm>
              <a:off x="5510413" y="5095873"/>
              <a:ext cx="18047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Worker Resource Center</a:t>
              </a:r>
            </a:p>
          </p:txBody>
        </p:sp>
      </p:grpSp>
      <p:grpSp>
        <p:nvGrpSpPr>
          <p:cNvPr id="23" name="Group 22"/>
          <p:cNvGrpSpPr/>
          <p:nvPr/>
        </p:nvGrpSpPr>
        <p:grpSpPr>
          <a:xfrm>
            <a:off x="5410200" y="4876800"/>
            <a:ext cx="1828800" cy="1143000"/>
            <a:chOff x="1610125" y="2743200"/>
            <a:chExt cx="1828800" cy="1143000"/>
          </a:xfrm>
        </p:grpSpPr>
        <p:sp>
          <p:nvSpPr>
            <p:cNvPr id="24" name="Rounded Rectangle 23"/>
            <p:cNvSpPr/>
            <p:nvPr/>
          </p:nvSpPr>
          <p:spPr>
            <a:xfrm>
              <a:off x="1610125" y="2743200"/>
              <a:ext cx="1828800" cy="1143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1708826" y="2991534"/>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Holiday Program</a:t>
              </a: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62" y="152401"/>
            <a:ext cx="86201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501864"/>
            <a:ext cx="4255994" cy="820740"/>
          </a:xfrm>
          <a:prstGeom prst="rect">
            <a:avLst/>
          </a:prstGeom>
        </p:spPr>
      </p:pic>
    </p:spTree>
    <p:extLst>
      <p:ext uri="{BB962C8B-B14F-4D97-AF65-F5344CB8AC3E}">
        <p14:creationId xmlns:p14="http://schemas.microsoft.com/office/powerpoint/2010/main" val="3211625978"/>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6276"/>
            <a:ext cx="8229600" cy="1600200"/>
          </a:xfrm>
          <a:effectLst>
            <a:outerShdw blurRad="50800" dist="38100" algn="l" rotWithShape="0">
              <a:prstClr val="black">
                <a:alpha val="40000"/>
              </a:prstClr>
            </a:outerShdw>
          </a:effectLst>
        </p:spPr>
        <p:txBody>
          <a:bodyPr>
            <a:normAutofit/>
          </a:bodyPr>
          <a:lstStyle/>
          <a:p>
            <a:pPr algn="l"/>
            <a:r>
              <a:rPr lang="en-US" i="1">
                <a:solidFill>
                  <a:schemeClr val="accent1">
                    <a:lumMod val="75000"/>
                  </a:schemeClr>
                </a:solidFill>
              </a:rPr>
              <a:t>Need Help? Need Information? </a:t>
            </a:r>
          </a:p>
        </p:txBody>
      </p:sp>
      <p:sp>
        <p:nvSpPr>
          <p:cNvPr id="3" name="Content Placeholder 2"/>
          <p:cNvSpPr>
            <a:spLocks noGrp="1"/>
          </p:cNvSpPr>
          <p:nvPr>
            <p:ph idx="1"/>
          </p:nvPr>
        </p:nvSpPr>
        <p:spPr>
          <a:xfrm>
            <a:off x="1600200" y="1215521"/>
            <a:ext cx="9067800" cy="5642479"/>
          </a:xfrm>
        </p:spPr>
        <p:txBody>
          <a:bodyPr>
            <a:normAutofit/>
          </a:bodyPr>
          <a:lstStyle/>
          <a:p>
            <a:pPr>
              <a:spcAft>
                <a:spcPts val="2400"/>
              </a:spcAft>
            </a:pPr>
            <a:r>
              <a:rPr lang="en-US" sz="2400" b="1"/>
              <a:t>Call Samaritan House at 650-347-3648 and leave a message. Calls are returned within one business day.</a:t>
            </a:r>
          </a:p>
          <a:p>
            <a:pPr>
              <a:spcAft>
                <a:spcPts val="2400"/>
              </a:spcAft>
            </a:pPr>
            <a:r>
              <a:rPr lang="en-US" sz="2400" b="1"/>
              <a:t>To Apply – </a:t>
            </a:r>
          </a:p>
          <a:p>
            <a:pPr lvl="1">
              <a:spcAft>
                <a:spcPts val="2400"/>
              </a:spcAft>
              <a:buFont typeface="Courier New" panose="02070309020205020404" pitchFamily="49" charset="0"/>
              <a:buChar char="o"/>
            </a:pPr>
            <a:r>
              <a:rPr lang="en-US" sz="2400" b="1"/>
              <a:t>Visit us online at </a:t>
            </a:r>
            <a:r>
              <a:rPr lang="en-US" sz="2400" b="1">
                <a:hlinkClick r:id="rId2"/>
              </a:rPr>
              <a:t>www.samaritanhousesanmateo.org</a:t>
            </a:r>
            <a:r>
              <a:rPr lang="en-US" sz="2400" b="1"/>
              <a:t> and complete the application.</a:t>
            </a:r>
          </a:p>
          <a:p>
            <a:pPr lvl="1">
              <a:spcAft>
                <a:spcPts val="2400"/>
              </a:spcAft>
              <a:buFont typeface="Courier New" panose="02070309020205020404" pitchFamily="49" charset="0"/>
              <a:buChar char="o"/>
            </a:pPr>
            <a:r>
              <a:rPr lang="en-US" sz="2400" b="1"/>
              <a:t>Email us at </a:t>
            </a:r>
            <a:r>
              <a:rPr lang="en-US" sz="2400" b="1">
                <a:hlinkClick r:id="rId3"/>
              </a:rPr>
              <a:t>info@samaritanhousesanmateo.org</a:t>
            </a:r>
            <a:r>
              <a:rPr lang="en-US" sz="2400" b="1"/>
              <a:t> for an application via mail or email.  </a:t>
            </a:r>
          </a:p>
          <a:p>
            <a:pPr lvl="1">
              <a:spcAft>
                <a:spcPts val="2400"/>
              </a:spcAft>
              <a:buFont typeface="Courier New" panose="02070309020205020404" pitchFamily="49" charset="0"/>
              <a:buChar char="o"/>
            </a:pPr>
            <a:r>
              <a:rPr lang="en-US" sz="2400" b="1"/>
              <a:t>Visit our offices at 4031 Pacific Blvd, San Mateo CA or 1852 Bay Road, E. Palo Alto, CA to pick up an application.</a:t>
            </a:r>
          </a:p>
          <a:p>
            <a:pPr>
              <a:spcAft>
                <a:spcPts val="2400"/>
              </a:spcAft>
            </a:pPr>
            <a:endParaRPr lang="en-US" sz="3500">
              <a:solidFill>
                <a:schemeClr val="tx1"/>
              </a:solidFill>
            </a:endParaRPr>
          </a:p>
          <a:p>
            <a:pPr>
              <a:spcAft>
                <a:spcPts val="2400"/>
              </a:spcAft>
            </a:pPr>
            <a:endParaRPr lang="en-US" sz="3500">
              <a:solidFill>
                <a:schemeClr val="tx1"/>
              </a:solidFill>
            </a:endParaRPr>
          </a:p>
          <a:p>
            <a:pPr>
              <a:spcAft>
                <a:spcPts val="2400"/>
              </a:spcAft>
            </a:pPr>
            <a:endParaRPr lang="en-US" sz="3500">
              <a:solidFill>
                <a:schemeClr val="tx1"/>
              </a:solidFill>
            </a:endParaRPr>
          </a:p>
          <a:p>
            <a:pPr>
              <a:spcAft>
                <a:spcPts val="2400"/>
              </a:spcAft>
            </a:pPr>
            <a:endParaRPr lang="en-US" sz="3500">
              <a:solidFill>
                <a:schemeClr val="tx1"/>
              </a:solidFill>
            </a:endParaRPr>
          </a:p>
          <a:p>
            <a:pPr>
              <a:spcAft>
                <a:spcPts val="1200"/>
              </a:spcAft>
            </a:pPr>
            <a:endParaRPr lang="en-US">
              <a:solidFill>
                <a:schemeClr val="tx1"/>
              </a:solidFill>
            </a:endParaRPr>
          </a:p>
          <a:p>
            <a:pPr>
              <a:spcAft>
                <a:spcPts val="1200"/>
              </a:spcAft>
            </a:pPr>
            <a:endParaRPr lang="en-US">
              <a:solidFill>
                <a:schemeClr val="tx1"/>
              </a:solidFill>
            </a:endParaRPr>
          </a:p>
          <a:p>
            <a:pPr>
              <a:spcAft>
                <a:spcPts val="1200"/>
              </a:spcAft>
            </a:pPr>
            <a:endParaRPr lang="en-US">
              <a:solidFill>
                <a:schemeClr val="tx1"/>
              </a:solidFill>
            </a:endParaRPr>
          </a:p>
          <a:p>
            <a:pPr>
              <a:spcAft>
                <a:spcPts val="1200"/>
              </a:spcAft>
            </a:pPr>
            <a:endParaRPr lang="en-US">
              <a:solidFill>
                <a:schemeClr val="tx1"/>
              </a:solidFill>
            </a:endParaRPr>
          </a:p>
          <a:p>
            <a:pPr>
              <a:spcAft>
                <a:spcPts val="1200"/>
              </a:spcAft>
            </a:pPr>
            <a:endParaRPr lang="en-US">
              <a:solidFill>
                <a:schemeClr val="tx1"/>
              </a:solidFill>
            </a:endParaRPr>
          </a:p>
          <a:p>
            <a:pPr marL="0" indent="0">
              <a:spcAft>
                <a:spcPts val="1200"/>
              </a:spcAft>
              <a:buNone/>
            </a:pPr>
            <a:endParaRPr lang="en-US">
              <a:solidFill>
                <a:schemeClr val="tx1"/>
              </a:solidFill>
            </a:endParaRPr>
          </a:p>
          <a:p>
            <a:pPr marL="0" indent="0">
              <a:buNone/>
            </a:pPr>
            <a:endParaRPr lang="en-US">
              <a:solidFill>
                <a:schemeClr val="tx1"/>
              </a:solidFill>
            </a:endParaRPr>
          </a:p>
          <a:p>
            <a:endParaRPr lang="en-US"/>
          </a:p>
        </p:txBody>
      </p:sp>
      <p:sp>
        <p:nvSpPr>
          <p:cNvPr id="8" name="TextBox 7"/>
          <p:cNvSpPr txBox="1"/>
          <p:nvPr/>
        </p:nvSpPr>
        <p:spPr>
          <a:xfrm>
            <a:off x="3510990" y="3198167"/>
            <a:ext cx="3429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5DAAB0">
                  <a:lumMod val="75000"/>
                </a:srgbClr>
              </a:solidFill>
              <a:effectLst/>
              <a:uLnTx/>
              <a:uFillTx/>
              <a:latin typeface="Arial"/>
              <a:ea typeface="+mn-ea"/>
              <a:cs typeface="+mn-cs"/>
            </a:endParaRPr>
          </a:p>
        </p:txBody>
      </p:sp>
      <p:sp>
        <p:nvSpPr>
          <p:cNvPr id="10" name="TextBox 9"/>
          <p:cNvSpPr txBox="1"/>
          <p:nvPr/>
        </p:nvSpPr>
        <p:spPr>
          <a:xfrm>
            <a:off x="3581400" y="4055668"/>
            <a:ext cx="3429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5DAAB0">
                  <a:lumMod val="75000"/>
                </a:srgbClr>
              </a:solidFill>
              <a:effectLst/>
              <a:uLnTx/>
              <a:uFillTx/>
              <a:latin typeface="Arial"/>
              <a:ea typeface="+mn-ea"/>
              <a:cs typeface="+mn-cs"/>
            </a:endParaRPr>
          </a:p>
        </p:txBody>
      </p:sp>
      <p:sp>
        <p:nvSpPr>
          <p:cNvPr id="11" name="TextBox 10"/>
          <p:cNvSpPr txBox="1"/>
          <p:nvPr/>
        </p:nvSpPr>
        <p:spPr>
          <a:xfrm>
            <a:off x="3510990" y="4952845"/>
            <a:ext cx="3429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5DAAB0">
                  <a:lumMod val="75000"/>
                </a:srgbClr>
              </a:solidFill>
              <a:effectLst/>
              <a:uLnTx/>
              <a:uFillTx/>
              <a:latin typeface="Arial"/>
              <a:ea typeface="+mn-ea"/>
              <a:cs typeface="+mn-cs"/>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429" y="152401"/>
            <a:ext cx="861377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BB7E5165-BAC3-483A-9260-D4FBE50E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0201" y="5869570"/>
            <a:ext cx="1099645" cy="836031"/>
          </a:xfrm>
          <a:prstGeom prst="rect">
            <a:avLst/>
          </a:prstGeom>
        </p:spPr>
      </p:pic>
    </p:spTree>
    <p:extLst>
      <p:ext uri="{BB962C8B-B14F-4D97-AF65-F5344CB8AC3E}">
        <p14:creationId xmlns:p14="http://schemas.microsoft.com/office/powerpoint/2010/main" val="50978462"/>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33402"/>
            <a:ext cx="7772400" cy="1828799"/>
          </a:xfrm>
        </p:spPr>
        <p:txBody>
          <a:bodyPr/>
          <a:lstStyle/>
          <a:p>
            <a:pPr algn="l"/>
            <a:r>
              <a:rPr lang="en-US" b="1">
                <a:solidFill>
                  <a:srgbClr val="1E1989"/>
                </a:solidFill>
                <a:latin typeface="Calibri" panose="020F0502020204030204" pitchFamily="34" charset="0"/>
              </a:rPr>
              <a:t>Samaritan House</a:t>
            </a:r>
            <a:br>
              <a:rPr lang="en-US">
                <a:solidFill>
                  <a:srgbClr val="1E1989"/>
                </a:solidFill>
                <a:latin typeface="Calibri" panose="020F0502020204030204" pitchFamily="34" charset="0"/>
              </a:rPr>
            </a:br>
            <a:endParaRPr lang="en-US">
              <a:solidFill>
                <a:srgbClr val="1E1989"/>
              </a:solidFill>
              <a:latin typeface="Calibri" panose="020F0502020204030204" pitchFamily="34" charset="0"/>
            </a:endParaRPr>
          </a:p>
        </p:txBody>
      </p:sp>
      <p:sp>
        <p:nvSpPr>
          <p:cNvPr id="3" name="Subtitle 2"/>
          <p:cNvSpPr>
            <a:spLocks noGrp="1"/>
          </p:cNvSpPr>
          <p:nvPr>
            <p:ph type="subTitle" idx="1"/>
          </p:nvPr>
        </p:nvSpPr>
        <p:spPr>
          <a:xfrm>
            <a:off x="2209800" y="1600200"/>
            <a:ext cx="7315200" cy="4572000"/>
          </a:xfrm>
        </p:spPr>
        <p:txBody>
          <a:bodyPr>
            <a:normAutofit/>
          </a:bodyPr>
          <a:lstStyle/>
          <a:p>
            <a:r>
              <a:rPr lang="en-US"/>
              <a:t> </a:t>
            </a:r>
            <a:r>
              <a:rPr lang="en-US" b="1">
                <a:solidFill>
                  <a:schemeClr val="tx1"/>
                </a:solidFill>
              </a:rPr>
              <a:t>CA COVID-19 Rent Relief Now Available</a:t>
            </a:r>
          </a:p>
          <a:p>
            <a:endParaRPr lang="en-US">
              <a:solidFill>
                <a:schemeClr val="tx1"/>
              </a:solidFill>
            </a:endParaRPr>
          </a:p>
          <a:p>
            <a:pPr marL="457200" indent="-457200">
              <a:buFont typeface="Arial" panose="020B0604020202020204" pitchFamily="34" charset="0"/>
              <a:buChar char="•"/>
            </a:pPr>
            <a:r>
              <a:rPr lang="en-US">
                <a:solidFill>
                  <a:schemeClr val="tx1"/>
                </a:solidFill>
              </a:rPr>
              <a:t>If you have experienced a financial hardship due to COVID-19;</a:t>
            </a:r>
          </a:p>
          <a:p>
            <a:pPr marL="457200" indent="-457200">
              <a:buFont typeface="Arial" panose="020B0604020202020204" pitchFamily="34" charset="0"/>
              <a:buChar char="•"/>
            </a:pPr>
            <a:r>
              <a:rPr lang="en-US">
                <a:solidFill>
                  <a:schemeClr val="tx1"/>
                </a:solidFill>
              </a:rPr>
              <a:t>If you have past due rent or utilities; and</a:t>
            </a:r>
          </a:p>
          <a:p>
            <a:pPr marL="457200" indent="-457200">
              <a:buFont typeface="Arial" panose="020B0604020202020204" pitchFamily="34" charset="0"/>
              <a:buChar char="•"/>
            </a:pPr>
            <a:r>
              <a:rPr lang="en-US">
                <a:solidFill>
                  <a:schemeClr val="tx1"/>
                </a:solidFill>
              </a:rPr>
              <a:t>If you have a household income that is not more than 80% of the Area Median Income (AMI)…</a:t>
            </a:r>
          </a:p>
          <a:p>
            <a:endParaRPr lang="en-US">
              <a:solidFill>
                <a:schemeClr val="tx1"/>
              </a:solidFill>
            </a:endParaRPr>
          </a:p>
          <a:p>
            <a:r>
              <a:rPr lang="en-US">
                <a:solidFill>
                  <a:schemeClr val="tx1"/>
                </a:solidFill>
              </a:rPr>
              <a:t>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62" y="152401"/>
            <a:ext cx="86201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200" y="5410201"/>
            <a:ext cx="1574800" cy="1197279"/>
          </a:xfrm>
          <a:prstGeom prst="rect">
            <a:avLst/>
          </a:prstGeom>
        </p:spPr>
      </p:pic>
    </p:spTree>
    <p:extLst>
      <p:ext uri="{BB962C8B-B14F-4D97-AF65-F5344CB8AC3E}">
        <p14:creationId xmlns:p14="http://schemas.microsoft.com/office/powerpoint/2010/main" val="3409940612"/>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33402"/>
            <a:ext cx="7772400" cy="1828799"/>
          </a:xfrm>
        </p:spPr>
        <p:txBody>
          <a:bodyPr/>
          <a:lstStyle/>
          <a:p>
            <a:pPr algn="l"/>
            <a:r>
              <a:rPr lang="en-US" b="1">
                <a:solidFill>
                  <a:srgbClr val="1E1989"/>
                </a:solidFill>
                <a:latin typeface="Calibri" panose="020F0502020204030204" pitchFamily="34" charset="0"/>
              </a:rPr>
              <a:t>Samaritan House</a:t>
            </a:r>
            <a:br>
              <a:rPr lang="en-US">
                <a:solidFill>
                  <a:srgbClr val="1E1989"/>
                </a:solidFill>
                <a:latin typeface="Calibri" panose="020F0502020204030204" pitchFamily="34" charset="0"/>
              </a:rPr>
            </a:br>
            <a:endParaRPr lang="en-US">
              <a:solidFill>
                <a:srgbClr val="1E1989"/>
              </a:solidFill>
              <a:latin typeface="Calibri" panose="020F0502020204030204" pitchFamily="34" charset="0"/>
            </a:endParaRPr>
          </a:p>
        </p:txBody>
      </p:sp>
      <p:sp>
        <p:nvSpPr>
          <p:cNvPr id="3" name="Subtitle 2"/>
          <p:cNvSpPr>
            <a:spLocks noGrp="1"/>
          </p:cNvSpPr>
          <p:nvPr>
            <p:ph type="subTitle" idx="1"/>
          </p:nvPr>
        </p:nvSpPr>
        <p:spPr>
          <a:xfrm>
            <a:off x="2209800" y="1600200"/>
            <a:ext cx="7315200" cy="4572000"/>
          </a:xfrm>
        </p:spPr>
        <p:txBody>
          <a:bodyPr>
            <a:normAutofit lnSpcReduction="10000"/>
          </a:bodyPr>
          <a:lstStyle/>
          <a:p>
            <a:r>
              <a:rPr lang="en-US"/>
              <a:t> </a:t>
            </a:r>
            <a:r>
              <a:rPr lang="en-US" b="1">
                <a:solidFill>
                  <a:schemeClr val="tx1"/>
                </a:solidFill>
              </a:rPr>
              <a:t>CA COVID-19 Rent Relief Now Available</a:t>
            </a:r>
          </a:p>
          <a:p>
            <a:endParaRPr lang="en-US">
              <a:solidFill>
                <a:schemeClr val="tx1"/>
              </a:solidFill>
            </a:endParaRPr>
          </a:p>
          <a:p>
            <a:r>
              <a:rPr lang="en-US">
                <a:solidFill>
                  <a:schemeClr val="tx1"/>
                </a:solidFill>
              </a:rPr>
              <a:t>You may be eligible to receive help from the State of California by applying directly to Local Initiatives Support Corporation, also known as LISC. </a:t>
            </a:r>
          </a:p>
          <a:p>
            <a:r>
              <a:rPr lang="en-US">
                <a:solidFill>
                  <a:schemeClr val="tx1"/>
                </a:solidFill>
              </a:rPr>
              <a:t>Renters and Landlords can verify eligibility immediately by visiting </a:t>
            </a:r>
            <a:r>
              <a:rPr lang="en-US" b="1" u="sng">
                <a:solidFill>
                  <a:schemeClr val="tx1"/>
                </a:solidFill>
              </a:rPr>
              <a:t>HousingIsKey.com </a:t>
            </a:r>
            <a:r>
              <a:rPr lang="en-US">
                <a:solidFill>
                  <a:schemeClr val="tx1"/>
                </a:solidFill>
              </a:rPr>
              <a:t>or calling 833-430-2122. </a:t>
            </a:r>
          </a:p>
          <a:p>
            <a:endParaRPr lang="en-US"/>
          </a:p>
          <a:p>
            <a:r>
              <a:rPr lang="en-US">
                <a:solidFill>
                  <a:schemeClr val="tx1"/>
                </a:solidFill>
              </a:rPr>
              <a:t>Samaritan House is one of several local partners to assist with applying for state funds. </a:t>
            </a:r>
          </a:p>
          <a:p>
            <a:r>
              <a:rPr lang="en-US">
                <a:solidFill>
                  <a:schemeClr val="tx1"/>
                </a:solidFill>
              </a:rPr>
              <a:t>For HousingIsKey.com help only, please call us at </a:t>
            </a:r>
          </a:p>
          <a:p>
            <a:r>
              <a:rPr lang="en-US">
                <a:solidFill>
                  <a:schemeClr val="tx1"/>
                </a:solidFill>
              </a:rPr>
              <a:t>650-798-4820</a:t>
            </a:r>
          </a:p>
          <a:p>
            <a:r>
              <a:rPr lang="en-US">
                <a:solidFill>
                  <a:schemeClr val="tx1"/>
                </a:solidFill>
              </a:rPr>
              <a:t>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62" y="152401"/>
            <a:ext cx="86201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200" y="5410201"/>
            <a:ext cx="1574800" cy="1197279"/>
          </a:xfrm>
          <a:prstGeom prst="rect">
            <a:avLst/>
          </a:prstGeom>
        </p:spPr>
      </p:pic>
    </p:spTree>
    <p:extLst>
      <p:ext uri="{BB962C8B-B14F-4D97-AF65-F5344CB8AC3E}">
        <p14:creationId xmlns:p14="http://schemas.microsoft.com/office/powerpoint/2010/main" val="119240741"/>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7FCFAB8-9E9C-414D-9FCB-CECED12D5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6C16827-9A48-4468-BE81-11EC18E0A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54102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1335801" y="685799"/>
            <a:ext cx="4296072" cy="5486400"/>
          </a:xfrm>
        </p:spPr>
        <p:txBody>
          <a:bodyPr vert="horz" lIns="91440" tIns="45720" rIns="91440" bIns="45720" rtlCol="0" anchor="ctr">
            <a:normAutofit/>
          </a:bodyPr>
          <a:lstStyle/>
          <a:p>
            <a:pPr algn="ctr"/>
            <a:r>
              <a:rPr lang="en-US" sz="5200" kern="1200" dirty="0">
                <a:solidFill>
                  <a:srgbClr val="3F3F3F"/>
                </a:solidFill>
                <a:latin typeface="+mj-lt"/>
                <a:ea typeface="+mj-ea"/>
                <a:cs typeface="+mj-cs"/>
              </a:rPr>
              <a:t>Welcome &amp; Introductions</a:t>
            </a:r>
          </a:p>
        </p:txBody>
      </p:sp>
      <p:sp>
        <p:nvSpPr>
          <p:cNvPr id="33" name="Rectangle 28">
            <a:extLst>
              <a:ext uri="{FF2B5EF4-FFF2-40B4-BE49-F238E27FC236}">
                <a16:creationId xmlns:a16="http://schemas.microsoft.com/office/drawing/2014/main" id="{899956BA-5C38-49F9-88D6-BD6C71E9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85799"/>
            <a:ext cx="5410200" cy="5486401"/>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747F3C49-64EE-4438-BAEA-D127A3917015}"/>
              </a:ext>
            </a:extLst>
          </p:cNvPr>
          <p:cNvSpPr txBox="1">
            <a:spLocks/>
          </p:cNvSpPr>
          <p:nvPr/>
        </p:nvSpPr>
        <p:spPr>
          <a:xfrm>
            <a:off x="5902036" y="685798"/>
            <a:ext cx="5790038" cy="5486402"/>
          </a:xfrm>
          <a:prstGeom prst="rect">
            <a:avLst/>
          </a:prstGeom>
        </p:spPr>
        <p:txBody>
          <a:bodyPr vert="horz" lIns="91440" tIns="45720" rIns="91440" bIns="45720" rtlCol="0" anchor="ctr">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571500" indent="-342900">
              <a:buClrTx/>
              <a:buFont typeface="Wingdings" panose="05000000000000000000" pitchFamily="2" charset="2"/>
              <a:buChar char="§"/>
            </a:pPr>
            <a:r>
              <a:rPr lang="en-US" sz="2400" dirty="0">
                <a:solidFill>
                  <a:srgbClr val="000000"/>
                </a:solidFill>
              </a:rPr>
              <a:t>Nicole Conrad, Essex Properties</a:t>
            </a:r>
          </a:p>
          <a:p>
            <a:pPr marL="571500" indent="-342900">
              <a:buClrTx/>
              <a:buFont typeface="Wingdings" panose="05000000000000000000" pitchFamily="2" charset="2"/>
              <a:buChar char="§"/>
            </a:pPr>
            <a:r>
              <a:rPr lang="en-US" sz="2400" dirty="0">
                <a:solidFill>
                  <a:srgbClr val="000000"/>
                </a:solidFill>
              </a:rPr>
              <a:t>Norma Arinaga, Essex Properties</a:t>
            </a:r>
          </a:p>
          <a:p>
            <a:pPr marL="571500" indent="-342900">
              <a:buClrTx/>
              <a:buFont typeface="Wingdings" panose="05000000000000000000" pitchFamily="2" charset="2"/>
              <a:buChar char="§"/>
            </a:pPr>
            <a:r>
              <a:rPr lang="en-US" sz="2400" dirty="0">
                <a:solidFill>
                  <a:srgbClr val="000000"/>
                </a:solidFill>
              </a:rPr>
              <a:t>Alicia Williams, Essex Properties</a:t>
            </a:r>
          </a:p>
          <a:p>
            <a:pPr marL="571500" indent="-342900">
              <a:buClrTx/>
              <a:buFont typeface="Wingdings" panose="05000000000000000000" pitchFamily="2" charset="2"/>
              <a:buChar char="§"/>
            </a:pPr>
            <a:r>
              <a:rPr lang="en-US" sz="2400" dirty="0">
                <a:solidFill>
                  <a:srgbClr val="000000"/>
                </a:solidFill>
              </a:rPr>
              <a:t>Inas Elmashni Atawneh, HIF</a:t>
            </a:r>
          </a:p>
          <a:p>
            <a:pPr marL="571500" indent="-342900">
              <a:buClrTx/>
              <a:buFont typeface="Wingdings" panose="05000000000000000000" pitchFamily="2" charset="2"/>
              <a:buChar char="§"/>
            </a:pPr>
            <a:r>
              <a:rPr lang="en-US" sz="2400" dirty="0">
                <a:solidFill>
                  <a:srgbClr val="000000"/>
                </a:solidFill>
              </a:rPr>
              <a:t>Amanda Edwards, HIF </a:t>
            </a:r>
          </a:p>
          <a:p>
            <a:pPr marL="571500" indent="-342900">
              <a:buClrTx/>
              <a:buFont typeface="Wingdings" panose="05000000000000000000" pitchFamily="2" charset="2"/>
              <a:buChar char="§"/>
            </a:pPr>
            <a:r>
              <a:rPr lang="en-US" sz="2400" dirty="0">
                <a:solidFill>
                  <a:srgbClr val="000000"/>
                </a:solidFill>
              </a:rPr>
              <a:t>La Trice Taylor, Samaritan House </a:t>
            </a:r>
          </a:p>
          <a:p>
            <a:pPr marL="571500" indent="-342900">
              <a:buClrTx/>
              <a:buFont typeface="Wingdings" panose="05000000000000000000" pitchFamily="2" charset="2"/>
              <a:buChar char="§"/>
            </a:pPr>
            <a:r>
              <a:rPr lang="en-US" sz="2400" dirty="0">
                <a:solidFill>
                  <a:srgbClr val="000000"/>
                </a:solidFill>
              </a:rPr>
              <a:t>Chris Sturken, HIP Housing</a:t>
            </a:r>
          </a:p>
          <a:p>
            <a:pPr marL="571500" indent="-342900">
              <a:buClrTx/>
              <a:buFont typeface="Wingdings" panose="05000000000000000000" pitchFamily="2" charset="2"/>
              <a:buChar char="§"/>
            </a:pPr>
            <a:r>
              <a:rPr lang="en-US" sz="2400" dirty="0">
                <a:solidFill>
                  <a:srgbClr val="000000"/>
                </a:solidFill>
              </a:rPr>
              <a:t>Ginny Marans, St. Vincent de Paul</a:t>
            </a:r>
          </a:p>
          <a:p>
            <a:pPr marL="571500" indent="-342900">
              <a:buClrTx/>
              <a:buFont typeface="Wingdings" panose="05000000000000000000" pitchFamily="2" charset="2"/>
              <a:buChar char="§"/>
            </a:pPr>
            <a:r>
              <a:rPr lang="en-US" sz="2400" dirty="0">
                <a:solidFill>
                  <a:srgbClr val="000000"/>
                </a:solidFill>
              </a:rPr>
              <a:t>Leslie Carmichael, Foster City/UPP  </a:t>
            </a:r>
          </a:p>
          <a:p>
            <a:pPr marL="571500" indent="-342900">
              <a:buClrTx/>
              <a:buFont typeface="Wingdings" panose="05000000000000000000" pitchFamily="2" charset="2"/>
              <a:buChar char="§"/>
            </a:pPr>
            <a:r>
              <a:rPr lang="en-US" sz="2400" dirty="0">
                <a:solidFill>
                  <a:srgbClr val="000000"/>
                </a:solidFill>
              </a:rPr>
              <a:t>Marlene Subhashini, Foster City </a:t>
            </a:r>
          </a:p>
          <a:p>
            <a:pPr marL="571500" indent="-342900">
              <a:buClrTx/>
              <a:buFont typeface="Wingdings" panose="05000000000000000000" pitchFamily="2" charset="2"/>
              <a:buChar char="§"/>
            </a:pPr>
            <a:r>
              <a:rPr lang="en-US" sz="2400" dirty="0">
                <a:solidFill>
                  <a:srgbClr val="000000"/>
                </a:solidFill>
              </a:rPr>
              <a:t>Monica Ly, Foster City</a:t>
            </a:r>
          </a:p>
        </p:txBody>
      </p:sp>
    </p:spTree>
    <p:extLst>
      <p:ext uri="{BB962C8B-B14F-4D97-AF65-F5344CB8AC3E}">
        <p14:creationId xmlns:p14="http://schemas.microsoft.com/office/powerpoint/2010/main" val="1690092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1026" name="Picture 2" descr="Z:\General Office\Logo_HIP\HIP Housing Logo hor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6897" y="956760"/>
            <a:ext cx="8382017" cy="24434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58672" y="5120613"/>
            <a:ext cx="8918467" cy="1785297"/>
          </a:xfrm>
          <a:prstGeom prst="rect">
            <a:avLst/>
          </a:prstGeom>
          <a:noFill/>
        </p:spPr>
        <p:txBody>
          <a:bodyPr wrap="none" rtlCol="0">
            <a:spAutoFit/>
          </a:bodyPr>
          <a:lstStyle/>
          <a:p>
            <a:pPr algn="ctr" defTabSz="1088473"/>
            <a:endParaRPr lang="en-US" sz="3667" u="sng" dirty="0">
              <a:solidFill>
                <a:prstClr val="white"/>
              </a:solidFill>
              <a:latin typeface="Calibri"/>
              <a:hlinkClick r:id="rId4"/>
            </a:endParaRPr>
          </a:p>
          <a:p>
            <a:pPr algn="ctr" defTabSz="1088473"/>
            <a:r>
              <a:rPr lang="en-US" sz="3667" dirty="0">
                <a:solidFill>
                  <a:prstClr val="white"/>
                </a:solidFill>
                <a:latin typeface="Calibri"/>
              </a:rPr>
              <a:t>Chris </a:t>
            </a:r>
            <a:r>
              <a:rPr lang="en-US" sz="3667" dirty="0" err="1">
                <a:solidFill>
                  <a:prstClr val="white"/>
                </a:solidFill>
                <a:latin typeface="Calibri"/>
              </a:rPr>
              <a:t>Sturken</a:t>
            </a:r>
            <a:r>
              <a:rPr lang="en-US" sz="3667" dirty="0">
                <a:solidFill>
                  <a:prstClr val="white"/>
                </a:solidFill>
                <a:latin typeface="Calibri"/>
              </a:rPr>
              <a:t>, Community Outreach Specialist</a:t>
            </a:r>
          </a:p>
          <a:p>
            <a:pPr algn="ctr" defTabSz="1088473"/>
            <a:endParaRPr lang="en-US" sz="3667" dirty="0">
              <a:solidFill>
                <a:prstClr val="white"/>
              </a:solidFill>
              <a:latin typeface="Calibri"/>
            </a:endParaRPr>
          </a:p>
        </p:txBody>
      </p:sp>
      <p:sp>
        <p:nvSpPr>
          <p:cNvPr id="4" name="TextBox 3"/>
          <p:cNvSpPr txBox="1"/>
          <p:nvPr/>
        </p:nvSpPr>
        <p:spPr>
          <a:xfrm>
            <a:off x="1573049" y="3671498"/>
            <a:ext cx="9089713" cy="2913555"/>
          </a:xfrm>
          <a:prstGeom prst="rect">
            <a:avLst/>
          </a:prstGeom>
          <a:noFill/>
        </p:spPr>
        <p:txBody>
          <a:bodyPr wrap="square" rtlCol="0">
            <a:spAutoFit/>
          </a:bodyPr>
          <a:lstStyle/>
          <a:p>
            <a:pPr algn="ctr" defTabSz="1088473"/>
            <a:r>
              <a:rPr lang="en-US" sz="5000" b="1" dirty="0">
                <a:solidFill>
                  <a:prstClr val="white"/>
                </a:solidFill>
                <a:latin typeface="Calibri"/>
              </a:rPr>
              <a:t>Home Sharing, Self-Sufficiency, and Property Development</a:t>
            </a:r>
          </a:p>
          <a:p>
            <a:pPr algn="ctr" defTabSz="1088473"/>
            <a:endParaRPr lang="en-US" sz="5000" dirty="0">
              <a:solidFill>
                <a:prstClr val="white"/>
              </a:solidFill>
              <a:latin typeface="Calibri"/>
            </a:endParaRPr>
          </a:p>
          <a:p>
            <a:pPr defTabSz="1088473"/>
            <a:endParaRPr lang="en-US" sz="3333" dirty="0">
              <a:solidFill>
                <a:prstClr val="white"/>
              </a:solidFill>
              <a:latin typeface="Calibri"/>
            </a:endParaRPr>
          </a:p>
        </p:txBody>
      </p:sp>
    </p:spTree>
    <p:extLst>
      <p:ext uri="{BB962C8B-B14F-4D97-AF65-F5344CB8AC3E}">
        <p14:creationId xmlns:p14="http://schemas.microsoft.com/office/powerpoint/2010/main" val="39663188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b="1" dirty="0">
                <a:solidFill>
                  <a:schemeClr val="bg1"/>
                </a:solidFill>
              </a:rPr>
              <a:t>We’re Here for You</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0500" y="1460500"/>
            <a:ext cx="9216297" cy="5029200"/>
          </a:xfrm>
          <a:ln w="63500">
            <a:solidFill>
              <a:schemeClr val="bg1"/>
            </a:solidFill>
          </a:ln>
        </p:spPr>
      </p:pic>
    </p:spTree>
    <p:extLst>
      <p:ext uri="{BB962C8B-B14F-4D97-AF65-F5344CB8AC3E}">
        <p14:creationId xmlns:p14="http://schemas.microsoft.com/office/powerpoint/2010/main" val="2681092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142815" y="1143001"/>
            <a:ext cx="9684809" cy="8395966"/>
          </a:xfrm>
          <a:prstGeom prst="rect">
            <a:avLst/>
          </a:prstGeom>
        </p:spPr>
        <p:txBody>
          <a:bodyPr wrap="square" lIns="108852" tIns="54426" rIns="108852" bIns="54426">
            <a:spAutoFit/>
          </a:bodyPr>
          <a:lstStyle/>
          <a:p>
            <a:pPr marL="408178" indent="-408178" defTabSz="1088473">
              <a:lnSpc>
                <a:spcPct val="90000"/>
              </a:lnSpc>
              <a:buFont typeface="Arial" panose="020B0604020202020204" pitchFamily="34" charset="0"/>
              <a:buChar char="•"/>
              <a:defRPr/>
            </a:pPr>
            <a:endParaRPr lang="en-US" altLang="en-US" sz="1667" dirty="0">
              <a:solidFill>
                <a:prstClr val="black"/>
              </a:solidFill>
              <a:latin typeface="Calibri"/>
            </a:endParaRPr>
          </a:p>
          <a:p>
            <a:pPr marL="1496651" lvl="2" indent="-408178" defTabSz="1088473">
              <a:lnSpc>
                <a:spcPct val="90000"/>
              </a:lnSpc>
              <a:buFont typeface="Arial" panose="020B0604020202020204" pitchFamily="34" charset="0"/>
              <a:buChar char="•"/>
              <a:defRPr/>
            </a:pPr>
            <a:r>
              <a:rPr lang="en-US" altLang="en-US" sz="3333" b="1" dirty="0">
                <a:solidFill>
                  <a:prstClr val="white"/>
                </a:solidFill>
                <a:latin typeface="Calibri"/>
                <a:cs typeface="Arial" panose="020B0604020202020204" pitchFamily="34" charset="0"/>
              </a:rPr>
              <a:t>Home Sharing Program (650 people)</a:t>
            </a:r>
          </a:p>
          <a:p>
            <a:pPr marL="1088473" lvl="2" defTabSz="1088473">
              <a:lnSpc>
                <a:spcPct val="90000"/>
              </a:lnSpc>
              <a:defRPr/>
            </a:pPr>
            <a:endParaRPr lang="en-US" altLang="en-US" sz="3333" b="1" dirty="0">
              <a:solidFill>
                <a:prstClr val="white"/>
              </a:solidFill>
              <a:latin typeface="Calibri"/>
              <a:cs typeface="Arial" panose="020B0604020202020204" pitchFamily="34" charset="0"/>
            </a:endParaRPr>
          </a:p>
          <a:p>
            <a:pPr marL="1496651" lvl="2" indent="-408178" defTabSz="1088473">
              <a:lnSpc>
                <a:spcPct val="90000"/>
              </a:lnSpc>
              <a:buFont typeface="Arial" panose="020B0604020202020204" pitchFamily="34" charset="0"/>
              <a:buChar char="•"/>
              <a:defRPr/>
            </a:pPr>
            <a:r>
              <a:rPr lang="en-US" altLang="en-US" sz="3333" b="1" dirty="0">
                <a:solidFill>
                  <a:prstClr val="white"/>
                </a:solidFill>
                <a:latin typeface="Calibri"/>
                <a:cs typeface="Arial" panose="020B0604020202020204" pitchFamily="34" charset="0"/>
              </a:rPr>
              <a:t>Self Sufficiency Program for Families with Children (100 people)</a:t>
            </a:r>
          </a:p>
          <a:p>
            <a:pPr marL="1088473" lvl="2" defTabSz="1088473">
              <a:lnSpc>
                <a:spcPct val="90000"/>
              </a:lnSpc>
              <a:defRPr/>
            </a:pPr>
            <a:endParaRPr lang="en-US" altLang="en-US" sz="3333" b="1" dirty="0">
              <a:solidFill>
                <a:prstClr val="white"/>
              </a:solidFill>
              <a:latin typeface="Calibri"/>
              <a:cs typeface="Arial" panose="020B0604020202020204" pitchFamily="34" charset="0"/>
            </a:endParaRPr>
          </a:p>
          <a:p>
            <a:pPr marL="1496651" lvl="2" indent="-408178" defTabSz="1088473">
              <a:lnSpc>
                <a:spcPct val="90000"/>
              </a:lnSpc>
              <a:buFont typeface="Arial" panose="020B0604020202020204" pitchFamily="34" charset="0"/>
              <a:buChar char="•"/>
              <a:defRPr/>
            </a:pPr>
            <a:r>
              <a:rPr lang="en-US" altLang="en-US" sz="3333" b="1" dirty="0">
                <a:solidFill>
                  <a:prstClr val="white"/>
                </a:solidFill>
                <a:latin typeface="Calibri"/>
                <a:cs typeface="Arial" panose="020B0604020202020204" pitchFamily="34" charset="0"/>
              </a:rPr>
              <a:t>Property Development (28 properties/438 units)</a:t>
            </a:r>
          </a:p>
          <a:p>
            <a:pPr marL="1088473" lvl="2" defTabSz="1088473">
              <a:lnSpc>
                <a:spcPct val="90000"/>
              </a:lnSpc>
              <a:defRPr/>
            </a:pPr>
            <a:endParaRPr lang="en-US" altLang="en-US" sz="3333" b="1" dirty="0">
              <a:solidFill>
                <a:prstClr val="white"/>
              </a:solidFill>
              <a:latin typeface="Calibri"/>
              <a:cs typeface="Arial" panose="020B0604020202020204" pitchFamily="34" charset="0"/>
            </a:endParaRPr>
          </a:p>
          <a:p>
            <a:pPr marL="1564704" lvl="2" indent="-476231" defTabSz="1088473">
              <a:lnSpc>
                <a:spcPct val="90000"/>
              </a:lnSpc>
              <a:buFont typeface="Arial" panose="020B0604020202020204" pitchFamily="34" charset="0"/>
              <a:buChar char="•"/>
              <a:defRPr/>
            </a:pPr>
            <a:r>
              <a:rPr lang="en-US" sz="3333" b="1" dirty="0">
                <a:solidFill>
                  <a:prstClr val="white"/>
                </a:solidFill>
                <a:latin typeface="Calibri"/>
                <a:cs typeface="Arial" panose="020B0604020202020204" pitchFamily="34" charset="0"/>
              </a:rPr>
              <a:t>1,400 people housed annually </a:t>
            </a:r>
          </a:p>
          <a:p>
            <a:pPr marL="1564704" lvl="2" indent="-476231" defTabSz="1088473">
              <a:lnSpc>
                <a:spcPct val="90000"/>
              </a:lnSpc>
              <a:buFont typeface="Arial" panose="020B0604020202020204" pitchFamily="34" charset="0"/>
              <a:buChar char="•"/>
              <a:defRPr/>
            </a:pPr>
            <a:endParaRPr lang="en-US" sz="3333" b="1" dirty="0">
              <a:solidFill>
                <a:prstClr val="white"/>
              </a:solidFill>
              <a:latin typeface="Calibri"/>
              <a:cs typeface="Arial" panose="020B0604020202020204" pitchFamily="34" charset="0"/>
            </a:endParaRPr>
          </a:p>
          <a:p>
            <a:pPr marL="1564704" lvl="2" indent="-476231" defTabSz="1088473">
              <a:lnSpc>
                <a:spcPct val="90000"/>
              </a:lnSpc>
              <a:buFont typeface="Arial" panose="020B0604020202020204" pitchFamily="34" charset="0"/>
              <a:buChar char="•"/>
              <a:defRPr/>
            </a:pPr>
            <a:r>
              <a:rPr lang="en-US" altLang="en-US" sz="3333" b="1" dirty="0">
                <a:solidFill>
                  <a:prstClr val="white"/>
                </a:solidFill>
                <a:latin typeface="Calibri"/>
                <a:cs typeface="Arial" panose="020B0604020202020204" pitchFamily="34" charset="0"/>
              </a:rPr>
              <a:t>Informational &amp; referral calls (3,000/year)</a:t>
            </a:r>
          </a:p>
          <a:p>
            <a:pPr marL="1564704" lvl="2" indent="-476231" defTabSz="1088473">
              <a:lnSpc>
                <a:spcPct val="90000"/>
              </a:lnSpc>
              <a:buFont typeface="Arial" panose="020B0604020202020204" pitchFamily="34" charset="0"/>
              <a:buChar char="•"/>
              <a:defRPr/>
            </a:pPr>
            <a:endParaRPr lang="en-US" sz="3333" dirty="0">
              <a:solidFill>
                <a:prstClr val="white"/>
              </a:solidFill>
              <a:latin typeface="Arial" panose="020B0604020202020204" pitchFamily="34" charset="0"/>
              <a:cs typeface="Arial" panose="020B0604020202020204" pitchFamily="34" charset="0"/>
            </a:endParaRPr>
          </a:p>
          <a:p>
            <a:pPr marL="1088473" lvl="2" defTabSz="1088473">
              <a:lnSpc>
                <a:spcPct val="90000"/>
              </a:lnSpc>
              <a:defRPr/>
            </a:pPr>
            <a:endParaRPr lang="en-US" altLang="en-US" sz="3333" dirty="0">
              <a:solidFill>
                <a:prstClr val="white"/>
              </a:solidFill>
              <a:latin typeface="Arial" panose="020B0604020202020204" pitchFamily="34" charset="0"/>
              <a:cs typeface="Arial" panose="020B0604020202020204" pitchFamily="34" charset="0"/>
            </a:endParaRPr>
          </a:p>
          <a:p>
            <a:pPr marL="1088473" lvl="2" defTabSz="1088473">
              <a:lnSpc>
                <a:spcPct val="90000"/>
              </a:lnSpc>
              <a:defRPr/>
            </a:pPr>
            <a:endParaRPr lang="en-US" altLang="en-US" sz="3333" dirty="0">
              <a:solidFill>
                <a:prstClr val="white"/>
              </a:solidFill>
              <a:latin typeface="Arial" panose="020B0604020202020204" pitchFamily="34" charset="0"/>
              <a:cs typeface="Arial" panose="020B0604020202020204" pitchFamily="34" charset="0"/>
            </a:endParaRPr>
          </a:p>
          <a:p>
            <a:pPr marL="1088473" lvl="2" defTabSz="1088473">
              <a:lnSpc>
                <a:spcPct val="90000"/>
              </a:lnSpc>
              <a:defRPr/>
            </a:pPr>
            <a:endParaRPr lang="en-US" altLang="en-US" sz="3333" dirty="0">
              <a:solidFill>
                <a:prstClr val="white"/>
              </a:solidFill>
              <a:latin typeface="Arial" panose="020B0604020202020204" pitchFamily="34" charset="0"/>
              <a:cs typeface="Arial" panose="020B0604020202020204" pitchFamily="34" charset="0"/>
            </a:endParaRPr>
          </a:p>
          <a:p>
            <a:pPr marL="1088473" lvl="2" defTabSz="1088473">
              <a:lnSpc>
                <a:spcPct val="90000"/>
              </a:lnSpc>
              <a:defRPr/>
            </a:pPr>
            <a:endParaRPr lang="en-US" altLang="en-US" sz="3000" dirty="0">
              <a:solidFill>
                <a:prstClr val="white"/>
              </a:solidFill>
              <a:latin typeface="Arial" panose="020B0604020202020204" pitchFamily="34" charset="0"/>
              <a:cs typeface="Arial" panose="020B0604020202020204" pitchFamily="34" charset="0"/>
            </a:endParaRPr>
          </a:p>
          <a:p>
            <a:pPr marL="1088473" lvl="2" defTabSz="1088473">
              <a:lnSpc>
                <a:spcPct val="90000"/>
              </a:lnSpc>
              <a:defRPr/>
            </a:pPr>
            <a:endParaRPr lang="en-US" altLang="en-US" sz="3000" dirty="0">
              <a:solidFill>
                <a:prstClr val="black"/>
              </a:solidFill>
              <a:latin typeface="Arial" panose="020B0604020202020204" pitchFamily="34" charset="0"/>
              <a:cs typeface="Arial" panose="020B0604020202020204" pitchFamily="34" charset="0"/>
            </a:endParaRPr>
          </a:p>
          <a:p>
            <a:pPr defTabSz="1088473">
              <a:lnSpc>
                <a:spcPct val="90000"/>
              </a:lnSpc>
              <a:defRPr/>
            </a:pPr>
            <a:endParaRPr lang="en-US" altLang="en-US" sz="2167" dirty="0">
              <a:solidFill>
                <a:prstClr val="black"/>
              </a:solidFill>
              <a:latin typeface="Calibri"/>
            </a:endParaRPr>
          </a:p>
        </p:txBody>
      </p:sp>
      <p:sp>
        <p:nvSpPr>
          <p:cNvPr id="4" name="Rectangle 3"/>
          <p:cNvSpPr/>
          <p:nvPr/>
        </p:nvSpPr>
        <p:spPr>
          <a:xfrm>
            <a:off x="2292569" y="-250933"/>
            <a:ext cx="9385300" cy="2106487"/>
          </a:xfrm>
          <a:prstGeom prst="rect">
            <a:avLst/>
          </a:prstGeom>
        </p:spPr>
        <p:txBody>
          <a:bodyPr wrap="square" lIns="108852" tIns="54426" rIns="108852" bIns="54426">
            <a:spAutoFit/>
          </a:bodyPr>
          <a:lstStyle/>
          <a:p>
            <a:pPr defTabSz="1088473">
              <a:lnSpc>
                <a:spcPct val="90000"/>
              </a:lnSpc>
              <a:defRPr/>
            </a:pPr>
            <a:endParaRPr lang="en-US" altLang="en-US" sz="1250" dirty="0">
              <a:solidFill>
                <a:prstClr val="black"/>
              </a:solidFill>
              <a:latin typeface="Calibri"/>
            </a:endParaRPr>
          </a:p>
          <a:p>
            <a:pPr algn="ctr" defTabSz="1088473">
              <a:lnSpc>
                <a:spcPct val="90000"/>
              </a:lnSpc>
              <a:defRPr/>
            </a:pPr>
            <a:endParaRPr lang="en-US" altLang="en-US" sz="3833" dirty="0">
              <a:solidFill>
                <a:prstClr val="black"/>
              </a:solidFill>
              <a:latin typeface="Calibri"/>
            </a:endParaRPr>
          </a:p>
          <a:p>
            <a:pPr algn="ctr" defTabSz="1088473">
              <a:lnSpc>
                <a:spcPct val="90000"/>
              </a:lnSpc>
              <a:defRPr/>
            </a:pPr>
            <a:r>
              <a:rPr lang="en-US" altLang="en-US" sz="5000" dirty="0">
                <a:solidFill>
                  <a:prstClr val="black"/>
                </a:solidFill>
                <a:latin typeface="Calibri"/>
              </a:rPr>
              <a:t>   </a:t>
            </a:r>
            <a:r>
              <a:rPr lang="en-US" altLang="en-US" sz="5500" b="1" dirty="0">
                <a:solidFill>
                  <a:prstClr val="white"/>
                </a:solidFill>
                <a:latin typeface="Calibri"/>
                <a:cs typeface="Arial" panose="020B0604020202020204" pitchFamily="34" charset="0"/>
              </a:rPr>
              <a:t>Housing Opportunities</a:t>
            </a:r>
          </a:p>
          <a:p>
            <a:pPr algn="ctr" defTabSz="1088473">
              <a:lnSpc>
                <a:spcPct val="90000"/>
              </a:lnSpc>
              <a:defRPr/>
            </a:pPr>
            <a:endParaRPr lang="en-US" altLang="en-US" sz="3833" dirty="0">
              <a:solidFill>
                <a:prstClr val="black"/>
              </a:solidFill>
              <a:latin typeface="Arial" panose="020B0604020202020204" pitchFamily="34" charset="0"/>
              <a:cs typeface="Arial" panose="020B0604020202020204" pitchFamily="34" charset="0"/>
            </a:endParaRPr>
          </a:p>
        </p:txBody>
      </p:sp>
      <p:pic>
        <p:nvPicPr>
          <p:cNvPr id="1026" name="Picture 2" descr="Z:\General Office\Logo_HIP\HHlogo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698500"/>
            <a:ext cx="207981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261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ext Box 10"/>
          <p:cNvSpPr txBox="1">
            <a:spLocks noChangeArrowheads="1"/>
          </p:cNvSpPr>
          <p:nvPr/>
        </p:nvSpPr>
        <p:spPr bwMode="auto">
          <a:xfrm>
            <a:off x="33671" y="2548340"/>
            <a:ext cx="4102483" cy="93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852" tIns="54426" rIns="108852" bIns="54426">
            <a:spAutoFit/>
          </a:bodyPr>
          <a:lstStyle/>
          <a:p>
            <a:pPr algn="ctr" defTabSz="1088473">
              <a:defRPr/>
            </a:pPr>
            <a:r>
              <a:rPr lang="en-US" sz="2667" b="1" dirty="0">
                <a:solidFill>
                  <a:prstClr val="white"/>
                </a:solidFill>
                <a:latin typeface="Calibri"/>
              </a:rPr>
              <a:t>Stafford, Redwood City</a:t>
            </a:r>
            <a:br>
              <a:rPr lang="en-US" sz="2667" b="1" dirty="0">
                <a:solidFill>
                  <a:prstClr val="white"/>
                </a:solidFill>
                <a:latin typeface="Calibri"/>
              </a:rPr>
            </a:br>
            <a:r>
              <a:rPr lang="en-US" sz="2667" b="1" dirty="0">
                <a:solidFill>
                  <a:prstClr val="white"/>
                </a:solidFill>
                <a:latin typeface="Calibri"/>
              </a:rPr>
              <a:t>(1 unit)</a:t>
            </a:r>
            <a:endParaRPr lang="en-US" altLang="en-US" sz="2667" b="1" dirty="0">
              <a:solidFill>
                <a:prstClr val="white"/>
              </a:solidFill>
              <a:latin typeface="Calibri"/>
            </a:endParaRPr>
          </a:p>
        </p:txBody>
      </p:sp>
      <p:sp>
        <p:nvSpPr>
          <p:cNvPr id="11" name="Text Box 10"/>
          <p:cNvSpPr txBox="1">
            <a:spLocks noChangeArrowheads="1"/>
          </p:cNvSpPr>
          <p:nvPr/>
        </p:nvSpPr>
        <p:spPr bwMode="auto">
          <a:xfrm>
            <a:off x="8635572" y="3060696"/>
            <a:ext cx="3127752" cy="93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852" tIns="54426" rIns="108852" bIns="54426">
            <a:spAutoFit/>
          </a:bodyPr>
          <a:lstStyle/>
          <a:p>
            <a:pPr algn="ctr" defTabSz="1088473">
              <a:spcBef>
                <a:spcPct val="50000"/>
              </a:spcBef>
              <a:defRPr/>
            </a:pPr>
            <a:r>
              <a:rPr lang="en-US" altLang="en-US" sz="2667" b="1" dirty="0">
                <a:solidFill>
                  <a:prstClr val="white"/>
                </a:solidFill>
                <a:latin typeface="Calibri"/>
              </a:rPr>
              <a:t>Willow Rd., Menlo Park (2 units)</a:t>
            </a:r>
          </a:p>
        </p:txBody>
      </p:sp>
      <p:sp>
        <p:nvSpPr>
          <p:cNvPr id="3" name="Rectangle 4"/>
          <p:cNvSpPr>
            <a:spLocks noChangeArrowheads="1"/>
          </p:cNvSpPr>
          <p:nvPr/>
        </p:nvSpPr>
        <p:spPr bwMode="auto">
          <a:xfrm>
            <a:off x="0" y="-221701"/>
            <a:ext cx="219895" cy="44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8852" tIns="54426" rIns="108852" bIns="54426" numCol="1" anchor="ctr" anchorCtr="0" compatLnSpc="1">
            <a:prstTxWarp prst="textNoShape">
              <a:avLst/>
            </a:prstTxWarp>
            <a:spAutoFit/>
          </a:bodyPr>
          <a:lstStyle/>
          <a:p>
            <a:pPr defTabSz="1088473"/>
            <a:endParaRPr lang="en-US" sz="2167">
              <a:solidFill>
                <a:prstClr val="black"/>
              </a:solidFill>
              <a:latin typeface="Calibri"/>
            </a:endParaRPr>
          </a:p>
        </p:txBody>
      </p:sp>
      <p:sp>
        <p:nvSpPr>
          <p:cNvPr id="14" name="Text Box 10"/>
          <p:cNvSpPr txBox="1">
            <a:spLocks noChangeArrowheads="1"/>
          </p:cNvSpPr>
          <p:nvPr/>
        </p:nvSpPr>
        <p:spPr bwMode="auto">
          <a:xfrm>
            <a:off x="0" y="6223497"/>
            <a:ext cx="5841985" cy="52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852" tIns="54426" rIns="108852" bIns="54426">
            <a:spAutoFit/>
          </a:bodyPr>
          <a:lstStyle/>
          <a:p>
            <a:pPr algn="ctr" defTabSz="1088473">
              <a:spcBef>
                <a:spcPct val="50000"/>
              </a:spcBef>
              <a:defRPr/>
            </a:pPr>
            <a:r>
              <a:rPr lang="en-US" sz="2667" b="1" dirty="0">
                <a:solidFill>
                  <a:prstClr val="white"/>
                </a:solidFill>
                <a:latin typeface="Calibri"/>
              </a:rPr>
              <a:t>Cypress, San Mateo (3 units)</a:t>
            </a:r>
            <a:endParaRPr lang="en-US" altLang="en-US" sz="2667" b="1" dirty="0">
              <a:solidFill>
                <a:prstClr val="white"/>
              </a:solidFill>
              <a:latin typeface="Calibri"/>
            </a:endParaRPr>
          </a:p>
        </p:txBody>
      </p:sp>
      <p:sp>
        <p:nvSpPr>
          <p:cNvPr id="17" name="Text Box 10"/>
          <p:cNvSpPr txBox="1">
            <a:spLocks noChangeArrowheads="1"/>
          </p:cNvSpPr>
          <p:nvPr/>
        </p:nvSpPr>
        <p:spPr bwMode="auto">
          <a:xfrm>
            <a:off x="7089211" y="6337717"/>
            <a:ext cx="4888238" cy="52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852" tIns="54426" rIns="108852" bIns="54426">
            <a:spAutoFit/>
          </a:bodyPr>
          <a:lstStyle/>
          <a:p>
            <a:pPr algn="ctr" defTabSz="1088473">
              <a:spcBef>
                <a:spcPct val="50000"/>
              </a:spcBef>
              <a:defRPr/>
            </a:pPr>
            <a:r>
              <a:rPr lang="en-US" altLang="en-US" sz="2667" b="1" dirty="0">
                <a:solidFill>
                  <a:prstClr val="white"/>
                </a:solidFill>
                <a:latin typeface="Calibri"/>
              </a:rPr>
              <a:t>Redwood Oaks</a:t>
            </a:r>
            <a:r>
              <a:rPr lang="en-US" altLang="en-US" sz="2667" b="1">
                <a:solidFill>
                  <a:prstClr val="white"/>
                </a:solidFill>
                <a:latin typeface="Calibri"/>
              </a:rPr>
              <a:t>, RWC</a:t>
            </a:r>
            <a:endParaRPr lang="en-US" altLang="en-US" sz="2667" b="1" dirty="0">
              <a:solidFill>
                <a:prstClr val="white"/>
              </a:solidFill>
              <a:latin typeface="Calibri"/>
            </a:endParaRPr>
          </a:p>
        </p:txBody>
      </p:sp>
      <p:sp>
        <p:nvSpPr>
          <p:cNvPr id="18" name="Text Box 10"/>
          <p:cNvSpPr txBox="1">
            <a:spLocks noChangeArrowheads="1"/>
          </p:cNvSpPr>
          <p:nvPr/>
        </p:nvSpPr>
        <p:spPr bwMode="auto">
          <a:xfrm>
            <a:off x="4238876" y="2927963"/>
            <a:ext cx="3714247" cy="93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852" tIns="54426" rIns="108852" bIns="54426">
            <a:spAutoFit/>
          </a:bodyPr>
          <a:lstStyle/>
          <a:p>
            <a:pPr algn="ctr" defTabSz="1088473">
              <a:spcBef>
                <a:spcPct val="50000"/>
              </a:spcBef>
              <a:defRPr/>
            </a:pPr>
            <a:r>
              <a:rPr lang="en-US" sz="2667" b="1" dirty="0" err="1">
                <a:solidFill>
                  <a:prstClr val="white"/>
                </a:solidFill>
                <a:latin typeface="Calibri"/>
              </a:rPr>
              <a:t>Rolison</a:t>
            </a:r>
            <a:r>
              <a:rPr lang="en-US" sz="2667" b="1" dirty="0">
                <a:solidFill>
                  <a:prstClr val="white"/>
                </a:solidFill>
                <a:latin typeface="Calibri"/>
              </a:rPr>
              <a:t> Rd, Redwood City (1 unit)</a:t>
            </a:r>
            <a:endParaRPr lang="en-US" altLang="en-US" sz="2667" b="1" dirty="0">
              <a:solidFill>
                <a:prstClr val="white"/>
              </a:solidFill>
              <a:latin typeface="Calibri"/>
            </a:endParaRPr>
          </a:p>
        </p:txBody>
      </p:sp>
      <p:pic>
        <p:nvPicPr>
          <p:cNvPr id="5" name="Picture 3" descr="Z:\General Office\Photos\Properties\Willow\after\IMG_16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1448" y="317500"/>
            <a:ext cx="3556000" cy="2667000"/>
          </a:xfrm>
          <a:prstGeom prst="rect">
            <a:avLst/>
          </a:prstGeom>
          <a:noFill/>
          <a:ln w="88900">
            <a:solidFill>
              <a:schemeClr val="bg1"/>
            </a:solidFill>
          </a:ln>
          <a:extLst>
            <a:ext uri="{909E8E84-426E-40DD-AFC4-6F175D3DCCD1}">
              <a14:hiddenFill xmlns:a14="http://schemas.microsoft.com/office/drawing/2010/main">
                <a:solidFill>
                  <a:srgbClr val="FFFFFF"/>
                </a:solidFill>
              </a14:hiddenFill>
            </a:ext>
          </a:extLst>
        </p:spPr>
      </p:pic>
      <p:pic>
        <p:nvPicPr>
          <p:cNvPr id="1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00" y="4437414"/>
            <a:ext cx="4992448" cy="1835788"/>
          </a:xfrm>
          <a:prstGeom prst="rect">
            <a:avLst/>
          </a:prstGeom>
          <a:ln w="88900">
            <a:solidFill>
              <a:schemeClr val="bg1"/>
            </a:solidFill>
          </a:ln>
        </p:spPr>
      </p:pic>
      <p:pic>
        <p:nvPicPr>
          <p:cNvPr id="2" name="Picture 2" descr="Stafford, Redwood City">
            <a:extLst>
              <a:ext uri="{FF2B5EF4-FFF2-40B4-BE49-F238E27FC236}">
                <a16:creationId xmlns:a16="http://schemas.microsoft.com/office/drawing/2014/main" id="{9334B996-1EED-4B28-863B-7208B822C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07" y="324480"/>
            <a:ext cx="3123351" cy="2144701"/>
          </a:xfrm>
          <a:prstGeom prst="rect">
            <a:avLst/>
          </a:prstGeom>
          <a:noFill/>
          <a:ln w="88900">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ypress, San Mateo">
            <a:extLst>
              <a:ext uri="{FF2B5EF4-FFF2-40B4-BE49-F238E27FC236}">
                <a16:creationId xmlns:a16="http://schemas.microsoft.com/office/drawing/2014/main" id="{DDDABE00-7CF4-4A3E-AF16-205EAAFD45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806" y="3842346"/>
            <a:ext cx="3182016" cy="2184984"/>
          </a:xfrm>
          <a:prstGeom prst="rect">
            <a:avLst/>
          </a:prstGeom>
          <a:noFill/>
          <a:ln w="88900">
            <a:solidFill>
              <a:schemeClr val="bg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E67AD3-4E27-4C04-8D2F-3CBE37445F30}"/>
              </a:ext>
            </a:extLst>
          </p:cNvPr>
          <p:cNvPicPr>
            <a:picLocks noChangeAspect="1"/>
          </p:cNvPicPr>
          <p:nvPr/>
        </p:nvPicPr>
        <p:blipFill>
          <a:blip r:embed="rId7"/>
          <a:stretch>
            <a:fillRect/>
          </a:stretch>
        </p:blipFill>
        <p:spPr>
          <a:xfrm>
            <a:off x="4275157" y="317501"/>
            <a:ext cx="3385292" cy="2538969"/>
          </a:xfrm>
          <a:prstGeom prst="rect">
            <a:avLst/>
          </a:prstGeom>
          <a:ln w="88900">
            <a:solidFill>
              <a:schemeClr val="bg1"/>
            </a:solidFill>
          </a:ln>
        </p:spPr>
      </p:pic>
    </p:spTree>
    <p:extLst>
      <p:ext uri="{BB962C8B-B14F-4D97-AF65-F5344CB8AC3E}">
        <p14:creationId xmlns:p14="http://schemas.microsoft.com/office/powerpoint/2010/main" val="1488738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40000" y="395402"/>
            <a:ext cx="7747000" cy="1143000"/>
          </a:xfrm>
          <a:prstGeom prst="rect">
            <a:avLst/>
          </a:prstGeom>
        </p:spPr>
        <p:txBody>
          <a:bodyPr vert="horz" lIns="108852" tIns="54426" rIns="108852" bIns="54426" rtlCol="0" anchor="ctr">
            <a:normAutofit fontScale="92500" lnSpcReduction="10000"/>
          </a:bodyPr>
          <a:lstStyle>
            <a:lvl1pPr algn="ctr" defTabSz="1306220" rtl="0" eaLnBrk="1" latinLnBrk="0" hangingPunct="1">
              <a:spcBef>
                <a:spcPct val="0"/>
              </a:spcBef>
              <a:buNone/>
              <a:defRPr sz="6300" kern="1200">
                <a:solidFill>
                  <a:schemeClr val="tx1"/>
                </a:solidFill>
                <a:latin typeface="+mj-lt"/>
                <a:ea typeface="+mj-ea"/>
                <a:cs typeface="+mj-cs"/>
              </a:defRPr>
            </a:lvl1pPr>
          </a:lstStyle>
          <a:p>
            <a:pPr defTabSz="1088473">
              <a:defRPr/>
            </a:pPr>
            <a:r>
              <a:rPr lang="en-US" sz="5416" b="1" dirty="0">
                <a:solidFill>
                  <a:prstClr val="white"/>
                </a:solidFill>
                <a:latin typeface="Calibri"/>
                <a:cs typeface="Arial" panose="020B0604020202020204" pitchFamily="34" charset="0"/>
              </a:rPr>
              <a:t>Property Development</a:t>
            </a:r>
            <a:br>
              <a:rPr lang="en-US" sz="4000" dirty="0">
                <a:solidFill>
                  <a:prstClr val="white"/>
                </a:solidFill>
                <a:latin typeface="Calibri"/>
                <a:cs typeface="Arial" panose="020B0604020202020204" pitchFamily="34" charset="0"/>
              </a:rPr>
            </a:br>
            <a:r>
              <a:rPr lang="en-US" sz="2667" dirty="0">
                <a:solidFill>
                  <a:prstClr val="white"/>
                </a:solidFill>
                <a:latin typeface="Calibri"/>
                <a:cs typeface="Arial" panose="020B0604020202020204" pitchFamily="34" charset="0"/>
              </a:rPr>
              <a:t>HIP Housing Development Corporation (HHDC)</a:t>
            </a:r>
          </a:p>
        </p:txBody>
      </p:sp>
      <p:sp>
        <p:nvSpPr>
          <p:cNvPr id="4" name="Content Placeholder 2"/>
          <p:cNvSpPr txBox="1">
            <a:spLocks/>
          </p:cNvSpPr>
          <p:nvPr/>
        </p:nvSpPr>
        <p:spPr>
          <a:xfrm>
            <a:off x="949037" y="2984500"/>
            <a:ext cx="4765963" cy="3140305"/>
          </a:xfrm>
          <a:prstGeom prst="rect">
            <a:avLst/>
          </a:prstGeom>
        </p:spPr>
        <p:txBody>
          <a:bodyPr vert="horz" lIns="108852" tIns="54426" rIns="108852" bIns="54426" rtlCol="0">
            <a:noAutofit/>
          </a:bodyPr>
          <a:lst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408178" indent="-408178" defTabSz="1088473"/>
            <a:r>
              <a:rPr lang="en-US" altLang="en-US" sz="3333" b="1" dirty="0">
                <a:solidFill>
                  <a:prstClr val="white"/>
                </a:solidFill>
                <a:latin typeface="Calibri"/>
                <a:cs typeface="Arial" panose="020B0604020202020204" pitchFamily="34" charset="0"/>
              </a:rPr>
              <a:t>438 units </a:t>
            </a:r>
          </a:p>
          <a:p>
            <a:pPr marL="408178" indent="-408178" defTabSz="1088473"/>
            <a:r>
              <a:rPr lang="en-US" altLang="en-US" sz="3333" b="1" dirty="0">
                <a:solidFill>
                  <a:prstClr val="white"/>
                </a:solidFill>
                <a:latin typeface="Calibri"/>
                <a:cs typeface="Arial" panose="020B0604020202020204" pitchFamily="34" charset="0"/>
              </a:rPr>
              <a:t>18 BMR properties </a:t>
            </a:r>
          </a:p>
          <a:p>
            <a:pPr marL="408178" indent="-408178" defTabSz="1088473"/>
            <a:r>
              <a:rPr lang="en-US" altLang="en-US" sz="3333" b="1" dirty="0">
                <a:solidFill>
                  <a:prstClr val="white"/>
                </a:solidFill>
                <a:latin typeface="Calibri"/>
                <a:cs typeface="Arial" panose="020B0604020202020204" pitchFamily="34" charset="0"/>
              </a:rPr>
              <a:t>8 Section 8 properties</a:t>
            </a:r>
            <a:endParaRPr lang="en-US" altLang="en-US" sz="3333" b="1" dirty="0">
              <a:solidFill>
                <a:prstClr val="white"/>
              </a:solidFill>
              <a:latin typeface="Arial" panose="020B0604020202020204" pitchFamily="34" charset="0"/>
              <a:cs typeface="Arial" panose="020B0604020202020204" pitchFamily="34" charset="0"/>
            </a:endParaRPr>
          </a:p>
          <a:p>
            <a:pPr marL="408178" indent="-408178" defTabSz="1088473"/>
            <a:r>
              <a:rPr lang="en-US" altLang="en-US" sz="3333" b="1" dirty="0">
                <a:solidFill>
                  <a:prstClr val="white"/>
                </a:solidFill>
                <a:latin typeface="Arial" panose="020B0604020202020204" pitchFamily="34" charset="0"/>
                <a:cs typeface="Arial" panose="020B0604020202020204" pitchFamily="34" charset="0"/>
              </a:rPr>
              <a:t>Call </a:t>
            </a:r>
            <a:r>
              <a:rPr lang="en-US" sz="3333" b="1" dirty="0">
                <a:solidFill>
                  <a:prstClr val="white"/>
                </a:solidFill>
                <a:latin typeface="Arial" panose="020B0604020202020204" pitchFamily="34" charset="0"/>
                <a:cs typeface="Arial" panose="020B0604020202020204" pitchFamily="34" charset="0"/>
              </a:rPr>
              <a:t>650-348-6820</a:t>
            </a:r>
            <a:endParaRPr lang="en-US" altLang="en-US" sz="3333" b="1"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649402"/>
            <a:ext cx="1295400" cy="2003196"/>
          </a:xfrm>
          <a:prstGeom prst="rect">
            <a:avLst/>
          </a:prstGeom>
        </p:spPr>
      </p:pic>
      <p:pic>
        <p:nvPicPr>
          <p:cNvPr id="7" name="Picture 6" descr="CD-Lindy C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499" y="2652598"/>
            <a:ext cx="5870468" cy="2808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59500" y="5637492"/>
            <a:ext cx="5870468" cy="502766"/>
          </a:xfrm>
          <a:prstGeom prst="rect">
            <a:avLst/>
          </a:prstGeom>
          <a:noFill/>
        </p:spPr>
        <p:txBody>
          <a:bodyPr wrap="square" rtlCol="0">
            <a:spAutoFit/>
          </a:bodyPr>
          <a:lstStyle/>
          <a:p>
            <a:pPr defTabSz="1088473"/>
            <a:r>
              <a:rPr lang="en-US" sz="2667" b="1" dirty="0">
                <a:solidFill>
                  <a:prstClr val="white"/>
                </a:solidFill>
                <a:latin typeface="Calibri"/>
              </a:rPr>
              <a:t>South Main Mixed Use Project, 39 units </a:t>
            </a:r>
            <a:endParaRPr lang="es-US" sz="2667" b="1" dirty="0">
              <a:solidFill>
                <a:prstClr val="white"/>
              </a:solidFill>
              <a:latin typeface="Calibri"/>
            </a:endParaRPr>
          </a:p>
        </p:txBody>
      </p:sp>
    </p:spTree>
    <p:extLst>
      <p:ext uri="{BB962C8B-B14F-4D97-AF65-F5344CB8AC3E}">
        <p14:creationId xmlns:p14="http://schemas.microsoft.com/office/powerpoint/2010/main" val="867444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19139" name="Rectangle 3"/>
          <p:cNvSpPr>
            <a:spLocks noGrp="1" noChangeArrowheads="1"/>
          </p:cNvSpPr>
          <p:nvPr>
            <p:ph type="body" idx="1"/>
          </p:nvPr>
        </p:nvSpPr>
        <p:spPr>
          <a:xfrm>
            <a:off x="762000" y="684381"/>
            <a:ext cx="10972800" cy="5602119"/>
          </a:xfrm>
        </p:spPr>
        <p:txBody>
          <a:bodyPr>
            <a:normAutofit/>
          </a:bodyPr>
          <a:lstStyle/>
          <a:p>
            <a:pPr algn="ctr" eaLnBrk="1" hangingPunct="1">
              <a:buFontTx/>
              <a:buNone/>
              <a:defRPr/>
            </a:pPr>
            <a:r>
              <a:rPr lang="en-US" sz="5000" b="1" dirty="0">
                <a:solidFill>
                  <a:schemeClr val="bg1"/>
                </a:solidFill>
                <a:cs typeface="Arial" panose="020B0604020202020204" pitchFamily="34" charset="0"/>
              </a:rPr>
              <a:t>Self Sufficiency Program</a:t>
            </a:r>
          </a:p>
        </p:txBody>
      </p:sp>
      <p:sp>
        <p:nvSpPr>
          <p:cNvPr id="4" name="Rectangle 3"/>
          <p:cNvSpPr/>
          <p:nvPr/>
        </p:nvSpPr>
        <p:spPr>
          <a:xfrm>
            <a:off x="676603" y="1746472"/>
            <a:ext cx="6096000" cy="4175759"/>
          </a:xfrm>
          <a:prstGeom prst="rect">
            <a:avLst/>
          </a:prstGeom>
        </p:spPr>
        <p:txBody>
          <a:bodyPr>
            <a:spAutoFit/>
          </a:bodyPr>
          <a:lstStyle/>
          <a:p>
            <a:pPr marL="476231" indent="-476231" defTabSz="1088473">
              <a:lnSpc>
                <a:spcPct val="150000"/>
              </a:lnSpc>
              <a:buFont typeface="Arial" panose="020B0604020202020204" pitchFamily="34" charset="0"/>
              <a:buChar char="•"/>
            </a:pPr>
            <a:r>
              <a:rPr lang="en-US" sz="3000" b="1" dirty="0">
                <a:solidFill>
                  <a:prstClr val="white"/>
                </a:solidFill>
                <a:latin typeface="Calibri"/>
                <a:cs typeface="Arial" panose="020B0604020202020204" pitchFamily="34" charset="0"/>
              </a:rPr>
              <a:t>Families with children</a:t>
            </a:r>
          </a:p>
          <a:p>
            <a:pPr marL="476231" indent="-476231" defTabSz="1088473">
              <a:lnSpc>
                <a:spcPct val="150000"/>
              </a:lnSpc>
              <a:buFont typeface="Arial" panose="020B0604020202020204" pitchFamily="34" charset="0"/>
              <a:buChar char="•"/>
            </a:pPr>
            <a:r>
              <a:rPr lang="en-US" sz="3000" b="1" dirty="0">
                <a:solidFill>
                  <a:prstClr val="white"/>
                </a:solidFill>
                <a:latin typeface="Calibri"/>
                <a:cs typeface="Arial" panose="020B0604020202020204" pitchFamily="34" charset="0"/>
              </a:rPr>
              <a:t>In school/job training</a:t>
            </a:r>
          </a:p>
          <a:p>
            <a:pPr marL="476231" indent="-476231" defTabSz="1088473">
              <a:lnSpc>
                <a:spcPct val="150000"/>
              </a:lnSpc>
              <a:buFont typeface="Arial" panose="020B0604020202020204" pitchFamily="34" charset="0"/>
              <a:buChar char="•"/>
            </a:pPr>
            <a:r>
              <a:rPr lang="en-US" sz="3000" b="1" dirty="0">
                <a:solidFill>
                  <a:prstClr val="white"/>
                </a:solidFill>
                <a:latin typeface="Calibri"/>
                <a:cs typeface="Arial" panose="020B0604020202020204" pitchFamily="34" charset="0"/>
              </a:rPr>
              <a:t>Housing scholarship </a:t>
            </a:r>
          </a:p>
          <a:p>
            <a:pPr marL="476231" indent="-476231" defTabSz="1088473">
              <a:lnSpc>
                <a:spcPct val="150000"/>
              </a:lnSpc>
              <a:buFont typeface="Arial" panose="020B0604020202020204" pitchFamily="34" charset="0"/>
              <a:buChar char="•"/>
            </a:pPr>
            <a:r>
              <a:rPr lang="en-US" sz="3000" b="1" dirty="0">
                <a:solidFill>
                  <a:prstClr val="white"/>
                </a:solidFill>
                <a:latin typeface="Calibri"/>
                <a:cs typeface="Arial" panose="020B0604020202020204" pitchFamily="34" charset="0"/>
              </a:rPr>
              <a:t>Case management</a:t>
            </a:r>
          </a:p>
          <a:p>
            <a:pPr marL="476231" indent="-476231" defTabSz="1088473">
              <a:lnSpc>
                <a:spcPct val="150000"/>
              </a:lnSpc>
              <a:buFont typeface="Arial" panose="020B0604020202020204" pitchFamily="34" charset="0"/>
              <a:buChar char="•"/>
            </a:pPr>
            <a:r>
              <a:rPr lang="en-US" sz="3000" b="1" dirty="0">
                <a:solidFill>
                  <a:prstClr val="white"/>
                </a:solidFill>
                <a:latin typeface="Calibri"/>
                <a:cs typeface="Arial" panose="020B0604020202020204" pitchFamily="34" charset="0"/>
              </a:rPr>
              <a:t>Life skill workshops</a:t>
            </a:r>
          </a:p>
          <a:p>
            <a:pPr marL="476231" indent="-476231" defTabSz="1088473">
              <a:lnSpc>
                <a:spcPct val="150000"/>
              </a:lnSpc>
              <a:buFont typeface="Arial" panose="020B0604020202020204" pitchFamily="34" charset="0"/>
              <a:buChar char="•"/>
            </a:pPr>
            <a:r>
              <a:rPr lang="en-US" sz="3000" b="1" dirty="0">
                <a:solidFill>
                  <a:prstClr val="white"/>
                </a:solidFill>
                <a:latin typeface="Calibri"/>
                <a:cs typeface="Arial" panose="020B0604020202020204" pitchFamily="34" charset="0"/>
              </a:rPr>
              <a:t>Can work in the US, DACA</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097"/>
          <a:stretch/>
        </p:blipFill>
        <p:spPr>
          <a:xfrm>
            <a:off x="5143500" y="2476501"/>
            <a:ext cx="2605730" cy="2640609"/>
          </a:xfrm>
          <a:prstGeom prst="rect">
            <a:avLst/>
          </a:prstGeom>
          <a:ln w="63500">
            <a:solidFill>
              <a:schemeClr val="bg1"/>
            </a:solid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0" y="2025106"/>
            <a:ext cx="3774281" cy="223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2424" y="4625439"/>
            <a:ext cx="3739857" cy="185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48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69"/>
            <a:ext cx="10972800" cy="1143000"/>
          </a:xfrm>
        </p:spPr>
        <p:txBody>
          <a:bodyPr/>
          <a:lstStyle/>
          <a:p>
            <a:r>
              <a:rPr lang="en-US" b="1" dirty="0">
                <a:solidFill>
                  <a:schemeClr val="bg1"/>
                </a:solidFill>
              </a:rPr>
              <a:t>Self-Sufficiency Program (Cont.)</a:t>
            </a:r>
          </a:p>
        </p:txBody>
      </p:sp>
      <p:sp>
        <p:nvSpPr>
          <p:cNvPr id="3" name="Text Placeholder 2"/>
          <p:cNvSpPr>
            <a:spLocks noGrp="1"/>
          </p:cNvSpPr>
          <p:nvPr>
            <p:ph type="body" sz="half" idx="1"/>
          </p:nvPr>
        </p:nvSpPr>
        <p:spPr>
          <a:xfrm>
            <a:off x="635876" y="4127500"/>
            <a:ext cx="5396089" cy="2563532"/>
          </a:xfrm>
        </p:spPr>
        <p:txBody>
          <a:bodyPr>
            <a:noAutofit/>
          </a:bodyPr>
          <a:lstStyle/>
          <a:p>
            <a:pPr>
              <a:defRPr/>
            </a:pPr>
            <a:r>
              <a:rPr lang="en-US" sz="3000" b="1" dirty="0">
                <a:solidFill>
                  <a:schemeClr val="bg1"/>
                </a:solidFill>
              </a:rPr>
              <a:t>Complete  Education Plan </a:t>
            </a:r>
            <a:endParaRPr lang="en-US" sz="3000" b="1" dirty="0"/>
          </a:p>
          <a:p>
            <a:pPr>
              <a:defRPr/>
            </a:pPr>
            <a:r>
              <a:rPr lang="en-US" sz="3000" b="1" dirty="0">
                <a:solidFill>
                  <a:schemeClr val="bg1"/>
                </a:solidFill>
              </a:rPr>
              <a:t>Financial Education</a:t>
            </a:r>
            <a:endParaRPr lang="en-US" sz="3000" b="1" dirty="0"/>
          </a:p>
          <a:p>
            <a:pPr>
              <a:defRPr/>
            </a:pPr>
            <a:r>
              <a:rPr lang="en-US" sz="3000" b="1" dirty="0">
                <a:solidFill>
                  <a:schemeClr val="bg1"/>
                </a:solidFill>
              </a:rPr>
              <a:t>Trauma Informed Care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1645" y="1397000"/>
            <a:ext cx="5120640" cy="2563532"/>
          </a:xfrm>
          <a:prstGeom prst="rect">
            <a:avLst/>
          </a:prstGeom>
          <a:ln w="88900">
            <a:solidFill>
              <a:schemeClr val="bg1"/>
            </a:solidFill>
          </a:ln>
        </p:spPr>
      </p:pic>
      <p:sp>
        <p:nvSpPr>
          <p:cNvPr id="6" name="Text Placeholder 2"/>
          <p:cNvSpPr txBox="1">
            <a:spLocks/>
          </p:cNvSpPr>
          <p:nvPr/>
        </p:nvSpPr>
        <p:spPr>
          <a:xfrm>
            <a:off x="5715001" y="4127500"/>
            <a:ext cx="6303502" cy="1948722"/>
          </a:xfrm>
          <a:prstGeom prst="rect">
            <a:avLst/>
          </a:prstGeom>
        </p:spPr>
        <p:txBody>
          <a:bodyPr vert="horz" lIns="108852" tIns="54426" rIns="108852" bIns="54426"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39" indent="-285739" defTabSz="380985">
              <a:defRPr/>
            </a:pPr>
            <a:r>
              <a:rPr lang="en-US" sz="3000" b="1" dirty="0">
                <a:solidFill>
                  <a:prstClr val="white"/>
                </a:solidFill>
                <a:latin typeface="Calibri"/>
              </a:rPr>
              <a:t>Bank Accounts</a:t>
            </a:r>
            <a:endParaRPr lang="en-US" sz="3000" b="1" dirty="0">
              <a:solidFill>
                <a:prstClr val="black"/>
              </a:solidFill>
              <a:latin typeface="Calibri"/>
            </a:endParaRPr>
          </a:p>
          <a:p>
            <a:pPr marL="285739" indent="-285739" defTabSz="380985">
              <a:defRPr/>
            </a:pPr>
            <a:r>
              <a:rPr lang="en-US" sz="3000" b="1" dirty="0">
                <a:solidFill>
                  <a:prstClr val="white"/>
                </a:solidFill>
                <a:latin typeface="Calibri"/>
              </a:rPr>
              <a:t>Savings increase/Debt reduction</a:t>
            </a:r>
            <a:endParaRPr lang="en-US" sz="3000" b="1" dirty="0">
              <a:solidFill>
                <a:prstClr val="black"/>
              </a:solidFill>
              <a:latin typeface="Calibri"/>
            </a:endParaRPr>
          </a:p>
          <a:p>
            <a:pPr marL="285739" indent="-285739" defTabSz="380985">
              <a:defRPr/>
            </a:pPr>
            <a:r>
              <a:rPr lang="en-US" sz="3000" b="1" dirty="0">
                <a:solidFill>
                  <a:prstClr val="white"/>
                </a:solidFill>
                <a:latin typeface="Calibri"/>
              </a:rPr>
              <a:t>Income increase</a:t>
            </a:r>
          </a:p>
        </p:txBody>
      </p:sp>
    </p:spTree>
    <p:extLst>
      <p:ext uri="{BB962C8B-B14F-4D97-AF65-F5344CB8AC3E}">
        <p14:creationId xmlns:p14="http://schemas.microsoft.com/office/powerpoint/2010/main" val="237143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b="1" dirty="0">
                <a:solidFill>
                  <a:schemeClr val="bg1"/>
                </a:solidFill>
              </a:rPr>
              <a:t>Home Sharing Program</a:t>
            </a:r>
          </a:p>
        </p:txBody>
      </p:sp>
      <p:sp>
        <p:nvSpPr>
          <p:cNvPr id="4" name="Content Placeholder 3"/>
          <p:cNvSpPr>
            <a:spLocks noGrp="1"/>
          </p:cNvSpPr>
          <p:nvPr>
            <p:ph sz="half" idx="2"/>
          </p:nvPr>
        </p:nvSpPr>
        <p:spPr>
          <a:xfrm>
            <a:off x="5334000" y="1600200"/>
            <a:ext cx="6858000" cy="5067300"/>
          </a:xfrm>
        </p:spPr>
        <p:txBody>
          <a:bodyPr>
            <a:normAutofit/>
          </a:bodyPr>
          <a:lstStyle/>
          <a:p>
            <a:pPr>
              <a:lnSpc>
                <a:spcPct val="90000"/>
              </a:lnSpc>
              <a:defRPr/>
            </a:pPr>
            <a:r>
              <a:rPr lang="en-US" b="1" dirty="0">
                <a:solidFill>
                  <a:schemeClr val="bg1"/>
                </a:solidFill>
                <a:cs typeface="Arial" panose="020B0604020202020204" pitchFamily="34" charset="0"/>
              </a:rPr>
              <a:t>Renting a room or second unit</a:t>
            </a:r>
          </a:p>
          <a:p>
            <a:pPr marL="0" indent="0">
              <a:lnSpc>
                <a:spcPct val="90000"/>
              </a:lnSpc>
              <a:buNone/>
              <a:defRPr/>
            </a:pPr>
            <a:endParaRPr lang="en-US" b="1" dirty="0">
              <a:solidFill>
                <a:schemeClr val="bg1"/>
              </a:solidFill>
              <a:cs typeface="Arial" panose="020B0604020202020204" pitchFamily="34" charset="0"/>
            </a:endParaRPr>
          </a:p>
          <a:p>
            <a:pPr>
              <a:lnSpc>
                <a:spcPct val="90000"/>
              </a:lnSpc>
              <a:defRPr/>
            </a:pPr>
            <a:r>
              <a:rPr lang="en-US" b="1" dirty="0">
                <a:solidFill>
                  <a:schemeClr val="bg1"/>
                </a:solidFill>
                <a:cs typeface="Arial" panose="020B0604020202020204" pitchFamily="34" charset="0"/>
              </a:rPr>
              <a:t>Long term living arrangement</a:t>
            </a:r>
          </a:p>
          <a:p>
            <a:pPr marL="0" indent="0">
              <a:lnSpc>
                <a:spcPct val="90000"/>
              </a:lnSpc>
              <a:buNone/>
              <a:defRPr/>
            </a:pPr>
            <a:endParaRPr lang="en-US" b="1" dirty="0">
              <a:solidFill>
                <a:schemeClr val="bg1"/>
              </a:solidFill>
              <a:cs typeface="Arial" panose="020B0604020202020204" pitchFamily="34" charset="0"/>
            </a:endParaRPr>
          </a:p>
          <a:p>
            <a:pPr>
              <a:lnSpc>
                <a:spcPct val="90000"/>
              </a:lnSpc>
              <a:defRPr/>
            </a:pPr>
            <a:r>
              <a:rPr lang="en-US" b="1" dirty="0">
                <a:solidFill>
                  <a:schemeClr val="bg1"/>
                </a:solidFill>
                <a:cs typeface="Arial" panose="020B0604020202020204" pitchFamily="34" charset="0"/>
              </a:rPr>
              <a:t>Live, work, or attend school in SMC</a:t>
            </a:r>
          </a:p>
          <a:p>
            <a:pPr marL="0" indent="0">
              <a:lnSpc>
                <a:spcPct val="90000"/>
              </a:lnSpc>
              <a:buNone/>
              <a:defRPr/>
            </a:pPr>
            <a:endParaRPr lang="en-US" b="1" dirty="0">
              <a:solidFill>
                <a:schemeClr val="bg1"/>
              </a:solidFill>
              <a:cs typeface="Arial" panose="020B0604020202020204" pitchFamily="34" charset="0"/>
            </a:endParaRPr>
          </a:p>
          <a:p>
            <a:pPr>
              <a:lnSpc>
                <a:spcPct val="90000"/>
              </a:lnSpc>
              <a:defRPr/>
            </a:pPr>
            <a:r>
              <a:rPr lang="en-US" b="1" dirty="0">
                <a:solidFill>
                  <a:schemeClr val="bg1"/>
                </a:solidFill>
                <a:cs typeface="Arial" panose="020B0604020202020204" pitchFamily="34" charset="0"/>
              </a:rPr>
              <a:t>1-2 people</a:t>
            </a:r>
          </a:p>
          <a:p>
            <a:pPr marL="0" indent="0">
              <a:lnSpc>
                <a:spcPct val="90000"/>
              </a:lnSpc>
              <a:buNone/>
              <a:defRPr/>
            </a:pPr>
            <a:endParaRPr lang="en-US" b="1" dirty="0">
              <a:solidFill>
                <a:schemeClr val="bg1"/>
              </a:solidFill>
              <a:cs typeface="Arial" panose="020B0604020202020204" pitchFamily="34" charset="0"/>
            </a:endParaRPr>
          </a:p>
          <a:p>
            <a:pPr>
              <a:lnSpc>
                <a:spcPct val="90000"/>
              </a:lnSpc>
              <a:defRPr/>
            </a:pPr>
            <a:r>
              <a:rPr lang="en-US" b="1" dirty="0">
                <a:solidFill>
                  <a:schemeClr val="bg1"/>
                </a:solidFill>
                <a:cs typeface="Arial" panose="020B0604020202020204" pitchFamily="34" charset="0"/>
              </a:rPr>
              <a:t>No citizenship requirement</a:t>
            </a:r>
          </a:p>
          <a:p>
            <a:endParaRPr lang="en-US"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94295" y="1760276"/>
            <a:ext cx="3815411" cy="4206605"/>
          </a:xfrm>
          <a:prstGeom prst="rect">
            <a:avLst/>
          </a:prstGeom>
          <a:noFill/>
          <a:ln w="635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620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52227" name="Rectangle 3"/>
          <p:cNvSpPr>
            <a:spLocks noGrp="1" noChangeArrowheads="1"/>
          </p:cNvSpPr>
          <p:nvPr>
            <p:ph type="body" sz="half" idx="2"/>
          </p:nvPr>
        </p:nvSpPr>
        <p:spPr>
          <a:xfrm>
            <a:off x="5715000" y="1496588"/>
            <a:ext cx="6739802" cy="3886200"/>
          </a:xfrm>
          <a:extLst>
            <a:ext uri="{91240B29-F687-4F45-9708-019B960494DF}">
              <a14:hiddenLine xmlns:a14="http://schemas.microsoft.com/office/drawing/2010/main" w="12700">
                <a:solidFill>
                  <a:schemeClr val="tx1"/>
                </a:solidFill>
                <a:miter lim="800000"/>
                <a:headEnd/>
                <a:tailEnd/>
              </a14:hiddenLine>
            </a:ext>
          </a:extLst>
        </p:spPr>
        <p:txBody>
          <a:bodyPr vert="horz" lIns="107718" tIns="52914" rIns="107718" bIns="52914" rtlCol="0">
            <a:normAutofit fontScale="25000" lnSpcReduction="20000"/>
          </a:bodyPr>
          <a:lstStyle/>
          <a:p>
            <a:pPr eaLnBrk="1" hangingPunct="1">
              <a:buFontTx/>
              <a:buNone/>
              <a:defRPr/>
            </a:pPr>
            <a:r>
              <a:rPr lang="en-US" sz="1917" dirty="0"/>
              <a:t> </a:t>
            </a:r>
            <a:endParaRPr lang="en-US" sz="8000" dirty="0"/>
          </a:p>
          <a:p>
            <a:pPr>
              <a:lnSpc>
                <a:spcPct val="90000"/>
              </a:lnSpc>
              <a:defRPr/>
            </a:pPr>
            <a:r>
              <a:rPr lang="en-US" sz="12000" b="1" dirty="0">
                <a:solidFill>
                  <a:schemeClr val="bg1"/>
                </a:solidFill>
                <a:cs typeface="Arial" panose="020B0604020202020204" pitchFamily="34" charset="0"/>
              </a:rPr>
              <a:t>Virtual appointment </a:t>
            </a:r>
          </a:p>
          <a:p>
            <a:pPr marL="0" indent="0">
              <a:lnSpc>
                <a:spcPct val="90000"/>
              </a:lnSpc>
              <a:buNone/>
              <a:defRPr/>
            </a:pPr>
            <a:endParaRPr lang="en-US" sz="12000" b="1" dirty="0">
              <a:solidFill>
                <a:schemeClr val="bg1"/>
              </a:solidFill>
              <a:cs typeface="Arial" panose="020B0604020202020204" pitchFamily="34" charset="0"/>
            </a:endParaRPr>
          </a:p>
          <a:p>
            <a:pPr>
              <a:lnSpc>
                <a:spcPct val="90000"/>
              </a:lnSpc>
              <a:defRPr/>
            </a:pPr>
            <a:r>
              <a:rPr lang="en-US" sz="12000" b="1" dirty="0">
                <a:solidFill>
                  <a:schemeClr val="bg1"/>
                </a:solidFill>
                <a:cs typeface="Arial" panose="020B0604020202020204" pitchFamily="34" charset="0"/>
              </a:rPr>
              <a:t>Background Search</a:t>
            </a:r>
          </a:p>
          <a:p>
            <a:pPr>
              <a:lnSpc>
                <a:spcPct val="90000"/>
              </a:lnSpc>
              <a:defRPr/>
            </a:pPr>
            <a:endParaRPr lang="en-US" sz="12000" b="1" dirty="0">
              <a:solidFill>
                <a:schemeClr val="bg1"/>
              </a:solidFill>
              <a:cs typeface="Arial" panose="020B0604020202020204" pitchFamily="34" charset="0"/>
            </a:endParaRPr>
          </a:p>
          <a:p>
            <a:pPr>
              <a:lnSpc>
                <a:spcPct val="90000"/>
              </a:lnSpc>
              <a:defRPr/>
            </a:pPr>
            <a:r>
              <a:rPr lang="en-US" sz="12000" b="1" dirty="0">
                <a:solidFill>
                  <a:schemeClr val="bg1"/>
                </a:solidFill>
                <a:cs typeface="Arial" panose="020B0604020202020204" pitchFamily="34" charset="0"/>
              </a:rPr>
              <a:t>Income verification</a:t>
            </a:r>
            <a:endParaRPr lang="en-US" sz="12000" b="1" dirty="0"/>
          </a:p>
          <a:p>
            <a:pPr eaLnBrk="1" hangingPunct="1">
              <a:defRPr/>
            </a:pPr>
            <a:endParaRPr lang="en-US" sz="12000" b="1" dirty="0">
              <a:solidFill>
                <a:schemeClr val="bg1"/>
              </a:solidFill>
              <a:cs typeface="Arial" panose="020B0604020202020204" pitchFamily="34" charset="0"/>
            </a:endParaRPr>
          </a:p>
          <a:p>
            <a:pPr eaLnBrk="1" hangingPunct="1">
              <a:defRPr/>
            </a:pPr>
            <a:r>
              <a:rPr lang="en-US" sz="12000" b="1" dirty="0">
                <a:solidFill>
                  <a:schemeClr val="bg1"/>
                </a:solidFill>
                <a:cs typeface="Arial" panose="020B0604020202020204" pitchFamily="34" charset="0"/>
              </a:rPr>
              <a:t>Referrals &amp; Resources</a:t>
            </a:r>
          </a:p>
          <a:p>
            <a:pPr eaLnBrk="1" hangingPunct="1">
              <a:buFontTx/>
              <a:buNone/>
              <a:defRPr/>
            </a:pPr>
            <a:endParaRPr lang="en-US" sz="12000" b="1" dirty="0">
              <a:solidFill>
                <a:schemeClr val="bg1"/>
              </a:solidFill>
              <a:cs typeface="Arial" panose="020B0604020202020204" pitchFamily="34" charset="0"/>
            </a:endParaRPr>
          </a:p>
          <a:p>
            <a:pPr>
              <a:defRPr/>
            </a:pPr>
            <a:r>
              <a:rPr lang="en-US" sz="12000" b="1" dirty="0">
                <a:solidFill>
                  <a:schemeClr val="bg1"/>
                </a:solidFill>
                <a:cs typeface="Arial" panose="020B0604020202020204" pitchFamily="34" charset="0"/>
              </a:rPr>
              <a:t>Living Together Agreements</a:t>
            </a:r>
          </a:p>
          <a:p>
            <a:pPr eaLnBrk="1" hangingPunct="1">
              <a:buFontTx/>
              <a:buNone/>
              <a:defRPr/>
            </a:pPr>
            <a:endParaRPr lang="en-US" sz="12000" b="1" dirty="0">
              <a:solidFill>
                <a:schemeClr val="bg1"/>
              </a:solidFill>
              <a:cs typeface="Arial" panose="020B0604020202020204" pitchFamily="34" charset="0"/>
            </a:endParaRPr>
          </a:p>
          <a:p>
            <a:pPr>
              <a:defRPr/>
            </a:pPr>
            <a:r>
              <a:rPr lang="en-US" sz="12000" b="1" dirty="0">
                <a:solidFill>
                  <a:schemeClr val="bg1"/>
                </a:solidFill>
                <a:cs typeface="Arial" panose="020B0604020202020204" pitchFamily="34" charset="0"/>
              </a:rPr>
              <a:t>Follow up support/mediation</a:t>
            </a:r>
          </a:p>
          <a:p>
            <a:pPr eaLnBrk="1" hangingPunct="1">
              <a:buFontTx/>
              <a:buNone/>
              <a:defRPr/>
            </a:pPr>
            <a:endParaRPr lang="en-US" dirty="0">
              <a:cs typeface="+mn-cs"/>
            </a:endParaRPr>
          </a:p>
          <a:p>
            <a:pPr eaLnBrk="1" hangingPunct="1">
              <a:buFontTx/>
              <a:buNone/>
              <a:defRPr/>
            </a:pPr>
            <a:endParaRPr lang="en-US" dirty="0">
              <a:cs typeface="+mn-cs"/>
            </a:endParaRPr>
          </a:p>
        </p:txBody>
      </p:sp>
      <p:sp>
        <p:nvSpPr>
          <p:cNvPr id="52231" name="Rectangle 7"/>
          <p:cNvSpPr>
            <a:spLocks noChangeArrowheads="1"/>
          </p:cNvSpPr>
          <p:nvPr/>
        </p:nvSpPr>
        <p:spPr bwMode="auto">
          <a:xfrm>
            <a:off x="1714500" y="606841"/>
            <a:ext cx="9271000" cy="87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852" tIns="54426" rIns="108852" bIns="5442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1088473" eaLnBrk="1" hangingPunct="1"/>
            <a:r>
              <a:rPr lang="en-US" sz="4250" dirty="0">
                <a:solidFill>
                  <a:prstClr val="black"/>
                </a:solidFill>
              </a:rPr>
              <a:t> </a:t>
            </a:r>
            <a:r>
              <a:rPr lang="en-US" sz="5000" b="1" dirty="0">
                <a:solidFill>
                  <a:prstClr val="white"/>
                </a:solidFill>
                <a:latin typeface="Calibri"/>
                <a:cs typeface="Arial" panose="020B0604020202020204" pitchFamily="34" charset="0"/>
              </a:rPr>
              <a:t>Home Sharing Program (Cont.) </a:t>
            </a:r>
            <a:endParaRPr lang="en-US" altLang="en-US" sz="5000" b="1" dirty="0">
              <a:solidFill>
                <a:prstClr val="white"/>
              </a:solidFill>
              <a:latin typeface="Calibri"/>
              <a:cs typeface="Arial" panose="020B0604020202020204" pitchFamily="34" charset="0"/>
            </a:endParaRPr>
          </a:p>
        </p:txBody>
      </p:sp>
      <p:pic>
        <p:nvPicPr>
          <p:cNvPr id="7"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90" r="12563"/>
          <a:stretch/>
        </p:blipFill>
        <p:spPr bwMode="auto">
          <a:xfrm>
            <a:off x="825500" y="2540000"/>
            <a:ext cx="4343400" cy="3120716"/>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7637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8546" name="Rectangle 2"/>
          <p:cNvSpPr>
            <a:spLocks noGrp="1" noChangeArrowheads="1"/>
          </p:cNvSpPr>
          <p:nvPr>
            <p:ph type="title"/>
          </p:nvPr>
        </p:nvSpPr>
        <p:spPr>
          <a:xfrm>
            <a:off x="825500" y="10948"/>
            <a:ext cx="10972800" cy="1143000"/>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rmAutofit/>
          </a:bodyPr>
          <a:lstStyle/>
          <a:p>
            <a:r>
              <a:rPr lang="en-US" altLang="en-US" sz="5000" b="1" dirty="0">
                <a:solidFill>
                  <a:schemeClr val="bg1"/>
                </a:solidFill>
              </a:rPr>
              <a:t>Program Demographics</a:t>
            </a:r>
          </a:p>
        </p:txBody>
      </p:sp>
      <p:sp>
        <p:nvSpPr>
          <p:cNvPr id="108547" name="Rectangle 3"/>
          <p:cNvSpPr>
            <a:spLocks noGrp="1" noChangeArrowheads="1"/>
          </p:cNvSpPr>
          <p:nvPr>
            <p:ph type="body" idx="1"/>
          </p:nvPr>
        </p:nvSpPr>
        <p:spPr>
          <a:xfrm>
            <a:off x="952500" y="1460500"/>
            <a:ext cx="10972800" cy="486925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rmAutofit fontScale="92500" lnSpcReduction="10000"/>
          </a:bodyPr>
          <a:lstStyle/>
          <a:p>
            <a:pPr marL="0" indent="0">
              <a:lnSpc>
                <a:spcPct val="80000"/>
              </a:lnSpc>
              <a:buNone/>
            </a:pPr>
            <a:r>
              <a:rPr lang="en-US" altLang="en-US" sz="2833" b="1" dirty="0">
                <a:solidFill>
                  <a:schemeClr val="bg1"/>
                </a:solidFill>
              </a:rPr>
              <a:t>Home Providers Matched:</a:t>
            </a:r>
          </a:p>
          <a:p>
            <a:pPr>
              <a:lnSpc>
                <a:spcPct val="80000"/>
              </a:lnSpc>
            </a:pPr>
            <a:r>
              <a:rPr lang="en-US" altLang="en-US" sz="2833" b="1" dirty="0">
                <a:solidFill>
                  <a:schemeClr val="bg1"/>
                </a:solidFill>
              </a:rPr>
              <a:t>68% seniors </a:t>
            </a:r>
          </a:p>
          <a:p>
            <a:pPr>
              <a:lnSpc>
                <a:spcPct val="80000"/>
              </a:lnSpc>
            </a:pPr>
            <a:r>
              <a:rPr lang="en-US" altLang="en-US" sz="2833" b="1" dirty="0">
                <a:solidFill>
                  <a:schemeClr val="bg1"/>
                </a:solidFill>
              </a:rPr>
              <a:t>78% single female</a:t>
            </a:r>
          </a:p>
          <a:p>
            <a:pPr>
              <a:lnSpc>
                <a:spcPct val="80000"/>
              </a:lnSpc>
            </a:pPr>
            <a:r>
              <a:rPr lang="en-US" altLang="en-US" sz="2833" b="1" dirty="0">
                <a:solidFill>
                  <a:schemeClr val="bg1"/>
                </a:solidFill>
              </a:rPr>
              <a:t>Average Income $56,335</a:t>
            </a:r>
          </a:p>
          <a:p>
            <a:pPr>
              <a:lnSpc>
                <a:spcPct val="80000"/>
              </a:lnSpc>
            </a:pPr>
            <a:r>
              <a:rPr lang="en-US" altLang="en-US" sz="2833" b="1" dirty="0">
                <a:solidFill>
                  <a:schemeClr val="bg1"/>
                </a:solidFill>
              </a:rPr>
              <a:t>Average rent $1,077</a:t>
            </a:r>
          </a:p>
          <a:p>
            <a:pPr>
              <a:lnSpc>
                <a:spcPct val="80000"/>
              </a:lnSpc>
            </a:pPr>
            <a:r>
              <a:rPr lang="en-US" altLang="en-US" sz="2833" b="1" dirty="0">
                <a:solidFill>
                  <a:schemeClr val="bg1"/>
                </a:solidFill>
              </a:rPr>
              <a:t>41% of income on housing</a:t>
            </a:r>
          </a:p>
          <a:p>
            <a:pPr>
              <a:lnSpc>
                <a:spcPct val="80000"/>
              </a:lnSpc>
            </a:pPr>
            <a:endParaRPr lang="en-US" altLang="en-US" sz="2833" b="1" dirty="0">
              <a:solidFill>
                <a:schemeClr val="bg1"/>
              </a:solidFill>
            </a:endParaRPr>
          </a:p>
          <a:p>
            <a:pPr marL="0" indent="0">
              <a:lnSpc>
                <a:spcPct val="80000"/>
              </a:lnSpc>
              <a:buNone/>
            </a:pPr>
            <a:r>
              <a:rPr lang="en-US" altLang="en-US" sz="2833" b="1" dirty="0">
                <a:solidFill>
                  <a:schemeClr val="bg1"/>
                </a:solidFill>
              </a:rPr>
              <a:t>Home Seekers Matched:</a:t>
            </a:r>
          </a:p>
          <a:p>
            <a:pPr>
              <a:lnSpc>
                <a:spcPct val="80000"/>
              </a:lnSpc>
            </a:pPr>
            <a:r>
              <a:rPr lang="en-US" altLang="en-US" sz="2833" b="1" dirty="0">
                <a:solidFill>
                  <a:schemeClr val="bg1"/>
                </a:solidFill>
              </a:rPr>
              <a:t>23% seniors </a:t>
            </a:r>
          </a:p>
          <a:p>
            <a:pPr>
              <a:lnSpc>
                <a:spcPct val="80000"/>
              </a:lnSpc>
            </a:pPr>
            <a:r>
              <a:rPr lang="en-US" altLang="en-US" sz="2833" b="1" dirty="0">
                <a:solidFill>
                  <a:schemeClr val="bg1"/>
                </a:solidFill>
              </a:rPr>
              <a:t>58% single female</a:t>
            </a:r>
          </a:p>
          <a:p>
            <a:pPr>
              <a:lnSpc>
                <a:spcPct val="80000"/>
              </a:lnSpc>
            </a:pPr>
            <a:r>
              <a:rPr lang="en-US" altLang="en-US" sz="2833" b="1" dirty="0">
                <a:solidFill>
                  <a:schemeClr val="bg1"/>
                </a:solidFill>
              </a:rPr>
              <a:t>Average Income: $43,570</a:t>
            </a:r>
          </a:p>
          <a:p>
            <a:pPr>
              <a:lnSpc>
                <a:spcPct val="80000"/>
              </a:lnSpc>
            </a:pPr>
            <a:r>
              <a:rPr lang="en-US" altLang="en-US" sz="2833" b="1" dirty="0">
                <a:solidFill>
                  <a:schemeClr val="bg1"/>
                </a:solidFill>
              </a:rPr>
              <a:t>56%  homeless/at risk</a:t>
            </a:r>
          </a:p>
          <a:p>
            <a:pPr>
              <a:lnSpc>
                <a:spcPct val="80000"/>
              </a:lnSpc>
            </a:pPr>
            <a:r>
              <a:rPr lang="en-US" altLang="en-US" sz="2833" b="1" dirty="0">
                <a:solidFill>
                  <a:schemeClr val="bg1"/>
                </a:solidFill>
              </a:rPr>
              <a:t>29% of income on housing</a:t>
            </a:r>
          </a:p>
          <a:p>
            <a:pPr>
              <a:lnSpc>
                <a:spcPct val="80000"/>
              </a:lnSpc>
              <a:buFontTx/>
              <a:buNone/>
            </a:pPr>
            <a:endParaRPr lang="en-US" altLang="en-US" sz="2833"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3932" y="1841500"/>
            <a:ext cx="5977827" cy="3990291"/>
          </a:xfrm>
          <a:prstGeom prst="rect">
            <a:avLst/>
          </a:prstGeom>
          <a:ln w="88900">
            <a:solidFill>
              <a:schemeClr val="bg1"/>
            </a:solidFill>
          </a:ln>
        </p:spPr>
      </p:pic>
    </p:spTree>
    <p:extLst>
      <p:ext uri="{BB962C8B-B14F-4D97-AF65-F5344CB8AC3E}">
        <p14:creationId xmlns:p14="http://schemas.microsoft.com/office/powerpoint/2010/main" val="61176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l"/>
            <a:r>
              <a:rPr lang="en-US" sz="5200" kern="1200" dirty="0">
                <a:solidFill>
                  <a:srgbClr val="3F3F3F"/>
                </a:solidFill>
                <a:latin typeface="+mj-lt"/>
                <a:ea typeface="+mj-ea"/>
                <a:cs typeface="+mj-cs"/>
              </a:rPr>
              <a:t>Zoom Meeting Instructions</a:t>
            </a:r>
          </a:p>
        </p:txBody>
      </p:sp>
      <p:sp>
        <p:nvSpPr>
          <p:cNvPr id="3" name="Content Placeholder 3">
            <a:extLst>
              <a:ext uri="{FF2B5EF4-FFF2-40B4-BE49-F238E27FC236}">
                <a16:creationId xmlns:a16="http://schemas.microsoft.com/office/drawing/2014/main" id="{CA256ABE-F0B6-44EE-A4FD-92BBE3BA32B0}"/>
              </a:ext>
            </a:extLst>
          </p:cNvPr>
          <p:cNvSpPr txBox="1">
            <a:spLocks/>
          </p:cNvSpPr>
          <p:nvPr/>
        </p:nvSpPr>
        <p:spPr>
          <a:xfrm>
            <a:off x="572492" y="2055948"/>
            <a:ext cx="11018519" cy="4405684"/>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228600" indent="0">
              <a:lnSpc>
                <a:spcPct val="100000"/>
              </a:lnSpc>
              <a:buClrTx/>
              <a:buNone/>
            </a:pPr>
            <a:endParaRPr lang="en-US" sz="2400" dirty="0">
              <a:solidFill>
                <a:srgbClr val="000000"/>
              </a:solidFill>
            </a:endParaRPr>
          </a:p>
        </p:txBody>
      </p:sp>
      <p:sp>
        <p:nvSpPr>
          <p:cNvPr id="2" name="Rectangle 1">
            <a:extLst>
              <a:ext uri="{FF2B5EF4-FFF2-40B4-BE49-F238E27FC236}">
                <a16:creationId xmlns:a16="http://schemas.microsoft.com/office/drawing/2014/main" id="{E6CACFD9-05A7-426D-95E6-1DA0464C50F8}"/>
              </a:ext>
            </a:extLst>
          </p:cNvPr>
          <p:cNvSpPr>
            <a:spLocks noChangeArrowheads="1"/>
          </p:cNvSpPr>
          <p:nvPr/>
        </p:nvSpPr>
        <p:spPr bwMode="auto">
          <a:xfrm>
            <a:off x="971551" y="2413255"/>
            <a:ext cx="10382249" cy="31393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pPr>
            <a:r>
              <a:rPr kumimoji="0" lang="en-US" altLang="en-US" sz="2400" b="1" i="0" u="none" strike="noStrike" cap="none" normalizeH="0" baseline="0" dirty="0">
                <a:ln>
                  <a:noFill/>
                </a:ln>
                <a:solidFill>
                  <a:srgbClr val="000000"/>
                </a:solidFill>
                <a:effectLst/>
                <a:latin typeface="Lato"/>
              </a:rPr>
              <a:t>Raise Hand       </a:t>
            </a:r>
            <a:r>
              <a:rPr kumimoji="0" lang="en-US" altLang="en-US" sz="2400" b="0" i="0" u="none" strike="noStrike" cap="none" normalizeH="0" baseline="0" dirty="0">
                <a:ln>
                  <a:noFill/>
                </a:ln>
                <a:solidFill>
                  <a:srgbClr val="000000"/>
                </a:solidFill>
                <a:effectLst/>
                <a:latin typeface="Lato"/>
              </a:rPr>
              <a:t>: Raise your hand in the webinar to indicate that you need something from the host</a:t>
            </a:r>
            <a:r>
              <a:rPr lang="en-US" altLang="en-US" sz="2400" dirty="0">
                <a:solidFill>
                  <a:srgbClr val="000000"/>
                </a:solidFill>
                <a:latin typeface="Lato"/>
              </a:rPr>
              <a:t> and lower your hands once you’ve been assisted.</a:t>
            </a:r>
            <a:endParaRPr kumimoji="0" lang="en-US" altLang="en-US" sz="2400" b="0" i="0" u="none" strike="noStrike" cap="none" normalizeH="0" baseline="0" dirty="0">
              <a:ln>
                <a:noFill/>
              </a:ln>
              <a:solidFill>
                <a:srgbClr val="000000"/>
              </a:solidFill>
              <a:effectLst/>
              <a:latin typeface="Lato"/>
            </a:endParaRPr>
          </a:p>
          <a:p>
            <a:pPr marL="0" marR="0" lvl="0" indent="0" algn="l" defTabSz="914400" rtl="0" eaLnBrk="0" fontAlgn="base" latinLnBrk="0" hangingPunct="0">
              <a:lnSpc>
                <a:spcPct val="100000"/>
              </a:lnSpc>
              <a:spcBef>
                <a:spcPct val="0"/>
              </a:spcBef>
              <a:spcAft>
                <a:spcPts val="1200"/>
              </a:spcAft>
              <a:buClrTx/>
              <a:buSzTx/>
              <a:buFontTx/>
              <a:buNone/>
              <a:tabLst/>
            </a:pPr>
            <a:endParaRPr lang="en-US" altLang="en-US" sz="2400" dirty="0">
              <a:solidFill>
                <a:srgbClr val="000000"/>
              </a:solidFill>
              <a:latin typeface="Lato"/>
            </a:endParaRPr>
          </a:p>
          <a:p>
            <a:pPr marL="0" marR="0" lvl="0" indent="0" algn="l" defTabSz="914400" rtl="0" eaLnBrk="0" fontAlgn="base" latinLnBrk="0" hangingPunct="0">
              <a:lnSpc>
                <a:spcPct val="100000"/>
              </a:lnSpc>
              <a:spcBef>
                <a:spcPct val="0"/>
              </a:spcBef>
              <a:spcAft>
                <a:spcPts val="1200"/>
              </a:spcAft>
              <a:buClrTx/>
              <a:buSzTx/>
              <a:buFontTx/>
              <a:buNone/>
              <a:tabLst/>
            </a:pPr>
            <a:endParaRPr lang="en-US" altLang="en-US" sz="2400" b="1" dirty="0">
              <a:solidFill>
                <a:srgbClr val="000000"/>
              </a:solidFill>
              <a:latin typeface="Lato"/>
            </a:endParaRPr>
          </a:p>
          <a:p>
            <a:pPr marL="0" marR="0" lvl="0" indent="0" algn="l" defTabSz="914400" rtl="0" eaLnBrk="0" fontAlgn="base" latinLnBrk="0" hangingPunct="0">
              <a:lnSpc>
                <a:spcPct val="100000"/>
              </a:lnSpc>
              <a:spcBef>
                <a:spcPct val="0"/>
              </a:spcBef>
              <a:spcAft>
                <a:spcPts val="1200"/>
              </a:spcAft>
              <a:buClrTx/>
              <a:buSzTx/>
              <a:buFontTx/>
              <a:buNone/>
              <a:tabLst/>
            </a:pPr>
            <a:r>
              <a:rPr kumimoji="0" lang="en-US" altLang="en-US" sz="2400" b="1" i="0" u="none" strike="noStrike" cap="none" normalizeH="0" baseline="0" dirty="0">
                <a:ln>
                  <a:noFill/>
                </a:ln>
                <a:solidFill>
                  <a:srgbClr val="000000"/>
                </a:solidFill>
                <a:effectLst/>
                <a:latin typeface="Lato"/>
              </a:rPr>
              <a:t>Question &amp; Answer </a:t>
            </a:r>
            <a:r>
              <a:rPr kumimoji="0" lang="en-US" altLang="en-US" sz="2400" b="0" i="0" u="none" strike="noStrike" cap="none" normalizeH="0" baseline="0" dirty="0">
                <a:ln>
                  <a:noFill/>
                </a:ln>
                <a:solidFill>
                  <a:srgbClr val="000000"/>
                </a:solidFill>
                <a:effectLst/>
                <a:latin typeface="Lato"/>
              </a:rPr>
              <a:t>        : Open the Q&amp;A window, allowing you to ask questions to the host and panelists. They can either reply back to you via text in the Q&amp;A window or answer your question live. </a:t>
            </a:r>
            <a:endParaRPr kumimoji="0" lang="en-US" altLang="en-US" sz="2400" b="0" i="0" u="none" strike="noStrike" cap="none" normalizeH="0" baseline="0" dirty="0">
              <a:ln>
                <a:noFill/>
              </a:ln>
              <a:solidFill>
                <a:srgbClr val="000000"/>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5BFA42CB-936E-4BF6-9CCB-E647B3CB4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611" y="2393625"/>
            <a:ext cx="390891" cy="483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C93A5DB-203B-441B-8186-29F1535EC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354" y="4381213"/>
            <a:ext cx="513256" cy="313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82791C-072E-42E0-BCFC-7063F1BCADDD}"/>
              </a:ext>
            </a:extLst>
          </p:cNvPr>
          <p:cNvPicPr>
            <a:picLocks noChangeAspect="1"/>
          </p:cNvPicPr>
          <p:nvPr/>
        </p:nvPicPr>
        <p:blipFill>
          <a:blip r:embed="rId5"/>
          <a:stretch>
            <a:fillRect/>
          </a:stretch>
        </p:blipFill>
        <p:spPr>
          <a:xfrm>
            <a:off x="3531861" y="3284391"/>
            <a:ext cx="5962650" cy="361950"/>
          </a:xfrm>
          <a:prstGeom prst="rect">
            <a:avLst/>
          </a:prstGeom>
        </p:spPr>
      </p:pic>
      <p:pic>
        <p:nvPicPr>
          <p:cNvPr id="7" name="Picture 6">
            <a:extLst>
              <a:ext uri="{FF2B5EF4-FFF2-40B4-BE49-F238E27FC236}">
                <a16:creationId xmlns:a16="http://schemas.microsoft.com/office/drawing/2014/main" id="{AEBBCEA1-5684-473C-8676-FBDE0E620545}"/>
              </a:ext>
            </a:extLst>
          </p:cNvPr>
          <p:cNvPicPr>
            <a:picLocks noChangeAspect="1"/>
          </p:cNvPicPr>
          <p:nvPr/>
        </p:nvPicPr>
        <p:blipFill>
          <a:blip r:embed="rId6"/>
          <a:stretch>
            <a:fillRect/>
          </a:stretch>
        </p:blipFill>
        <p:spPr>
          <a:xfrm>
            <a:off x="3550911" y="3777146"/>
            <a:ext cx="5943600" cy="342900"/>
          </a:xfrm>
          <a:prstGeom prst="rect">
            <a:avLst/>
          </a:prstGeom>
        </p:spPr>
      </p:pic>
    </p:spTree>
    <p:extLst>
      <p:ext uri="{BB962C8B-B14F-4D97-AF65-F5344CB8AC3E}">
        <p14:creationId xmlns:p14="http://schemas.microsoft.com/office/powerpoint/2010/main" val="55145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b="1" dirty="0">
                <a:solidFill>
                  <a:schemeClr val="bg1"/>
                </a:solidFill>
              </a:rPr>
              <a:t>Apply Today!</a:t>
            </a:r>
          </a:p>
        </p:txBody>
      </p:sp>
      <p:sp>
        <p:nvSpPr>
          <p:cNvPr id="3" name="Content Placeholder 2"/>
          <p:cNvSpPr>
            <a:spLocks noGrp="1"/>
          </p:cNvSpPr>
          <p:nvPr>
            <p:ph sz="half" idx="1"/>
          </p:nvPr>
        </p:nvSpPr>
        <p:spPr>
          <a:xfrm>
            <a:off x="609600" y="3873500"/>
            <a:ext cx="5384800" cy="2252663"/>
          </a:xfrm>
        </p:spPr>
        <p:txBody>
          <a:bodyPr>
            <a:normAutofit/>
          </a:bodyPr>
          <a:lstStyle/>
          <a:p>
            <a:r>
              <a:rPr lang="en-US" b="1" dirty="0">
                <a:solidFill>
                  <a:schemeClr val="bg1"/>
                </a:solidFill>
              </a:rPr>
              <a:t>Visit hiphousing.org</a:t>
            </a:r>
          </a:p>
          <a:p>
            <a:r>
              <a:rPr lang="en-US" b="1" dirty="0">
                <a:solidFill>
                  <a:schemeClr val="bg1"/>
                </a:solidFill>
              </a:rPr>
              <a:t>Call (650) 348 6660</a:t>
            </a:r>
          </a:p>
          <a:p>
            <a:r>
              <a:rPr lang="en-US" b="1" dirty="0">
                <a:solidFill>
                  <a:schemeClr val="bg1"/>
                </a:solidFill>
              </a:rPr>
              <a:t>Mention City of Foster City</a:t>
            </a:r>
          </a:p>
        </p:txBody>
      </p:sp>
      <p:sp>
        <p:nvSpPr>
          <p:cNvPr id="4" name="Content Placeholder 3"/>
          <p:cNvSpPr>
            <a:spLocks noGrp="1"/>
          </p:cNvSpPr>
          <p:nvPr>
            <p:ph sz="half" idx="2"/>
          </p:nvPr>
        </p:nvSpPr>
        <p:spPr>
          <a:xfrm>
            <a:off x="6197600" y="3873500"/>
            <a:ext cx="5384800" cy="2252663"/>
          </a:xfrm>
        </p:spPr>
        <p:txBody>
          <a:bodyPr>
            <a:normAutofit/>
          </a:bodyPr>
          <a:lstStyle/>
          <a:p>
            <a:r>
              <a:rPr lang="en-US" b="1" dirty="0">
                <a:solidFill>
                  <a:schemeClr val="bg1"/>
                </a:solidFill>
              </a:rPr>
              <a:t>Chris </a:t>
            </a:r>
            <a:r>
              <a:rPr lang="en-US" b="1" dirty="0" err="1">
                <a:solidFill>
                  <a:schemeClr val="bg1"/>
                </a:solidFill>
              </a:rPr>
              <a:t>Sturken</a:t>
            </a:r>
            <a:endParaRPr lang="en-US" b="1" dirty="0">
              <a:solidFill>
                <a:schemeClr val="bg1"/>
              </a:solidFill>
            </a:endParaRPr>
          </a:p>
          <a:p>
            <a:r>
              <a:rPr lang="en-US" b="1" dirty="0">
                <a:solidFill>
                  <a:schemeClr val="bg1"/>
                </a:solidFill>
              </a:rPr>
              <a:t>csturken@hiphousing.org</a:t>
            </a:r>
          </a:p>
          <a:p>
            <a:r>
              <a:rPr lang="en-US" b="1" dirty="0">
                <a:solidFill>
                  <a:schemeClr val="bg1"/>
                </a:solidFill>
              </a:rPr>
              <a:t>(650) 348 6660 x349</a:t>
            </a:r>
          </a:p>
          <a:p>
            <a:endParaRPr lang="en-US" b="1" dirty="0">
              <a:solidFill>
                <a:schemeClr val="bg1"/>
              </a:solidFill>
            </a:endParaRPr>
          </a:p>
          <a:p>
            <a:endParaRPr lang="en-US" dirty="0">
              <a:solidFill>
                <a:schemeClr val="bg1"/>
              </a:solidFill>
            </a:endParaRPr>
          </a:p>
        </p:txBody>
      </p:sp>
      <p:pic>
        <p:nvPicPr>
          <p:cNvPr id="5" name="Picture 2" descr="Z:\General Office\Logo_HIP\HIP Housing Logo hor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992" y="1333500"/>
            <a:ext cx="8382017" cy="244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552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5CD393-226B-46D6-A39F-AD8AB0513A4B}"/>
              </a:ext>
            </a:extLst>
          </p:cNvPr>
          <p:cNvPicPr>
            <a:picLocks noGrp="1" noChangeAspect="1"/>
          </p:cNvPicPr>
          <p:nvPr>
            <p:ph type="pic" sz="quarter" idx="10"/>
          </p:nvPr>
        </p:nvPicPr>
        <p:blipFill rotWithShape="1">
          <a:blip r:embed="rId2"/>
          <a:srcRect l="-265" t="4716" r="-7594" b="8095"/>
          <a:stretch/>
        </p:blipFill>
        <p:spPr>
          <a:xfrm>
            <a:off x="836030" y="0"/>
            <a:ext cx="11346627" cy="6808777"/>
          </a:xfrm>
        </p:spPr>
      </p:pic>
    </p:spTree>
    <p:extLst>
      <p:ext uri="{BB962C8B-B14F-4D97-AF65-F5344CB8AC3E}">
        <p14:creationId xmlns:p14="http://schemas.microsoft.com/office/powerpoint/2010/main" val="4166574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B415956-C4C2-4491-A660-FD1683AD5444}"/>
              </a:ext>
            </a:extLst>
          </p:cNvPr>
          <p:cNvPicPr>
            <a:picLocks noGrp="1" noChangeAspect="1"/>
          </p:cNvPicPr>
          <p:nvPr>
            <p:ph type="pic" sz="quarter" idx="10"/>
          </p:nvPr>
        </p:nvPicPr>
        <p:blipFill rotWithShape="1">
          <a:blip r:embed="rId2"/>
          <a:srcRect l="265" t="-163" r="-1412" b="17099"/>
          <a:stretch/>
        </p:blipFill>
        <p:spPr>
          <a:xfrm>
            <a:off x="836030" y="0"/>
            <a:ext cx="10640658" cy="6554828"/>
          </a:xfrm>
        </p:spPr>
      </p:pic>
    </p:spTree>
    <p:extLst>
      <p:ext uri="{BB962C8B-B14F-4D97-AF65-F5344CB8AC3E}">
        <p14:creationId xmlns:p14="http://schemas.microsoft.com/office/powerpoint/2010/main" val="3062139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0A350A7-B93C-4A07-8FE2-C7689E5AE33E}"/>
              </a:ext>
            </a:extLst>
          </p:cNvPr>
          <p:cNvPicPr>
            <a:picLocks noGrp="1" noChangeAspect="1"/>
          </p:cNvPicPr>
          <p:nvPr>
            <p:ph type="pic" sz="quarter" idx="10"/>
          </p:nvPr>
        </p:nvPicPr>
        <p:blipFill rotWithShape="1">
          <a:blip r:embed="rId2"/>
          <a:srcRect t="4127" b="14151"/>
          <a:stretch/>
        </p:blipFill>
        <p:spPr>
          <a:xfrm>
            <a:off x="836030" y="152268"/>
            <a:ext cx="10519940" cy="6448872"/>
          </a:xfrm>
        </p:spPr>
      </p:pic>
    </p:spTree>
    <p:extLst>
      <p:ext uri="{BB962C8B-B14F-4D97-AF65-F5344CB8AC3E}">
        <p14:creationId xmlns:p14="http://schemas.microsoft.com/office/powerpoint/2010/main" val="3267058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BBC2EB0-F20E-4E8A-98E1-0E8AD1D0EEF9}"/>
              </a:ext>
            </a:extLst>
          </p:cNvPr>
          <p:cNvPicPr>
            <a:picLocks noChangeAspect="1"/>
          </p:cNvPicPr>
          <p:nvPr/>
        </p:nvPicPr>
        <p:blipFill>
          <a:blip r:embed="rId2"/>
          <a:stretch>
            <a:fillRect/>
          </a:stretch>
        </p:blipFill>
        <p:spPr>
          <a:xfrm>
            <a:off x="1722865" y="30668"/>
            <a:ext cx="9043637" cy="6824543"/>
          </a:xfrm>
          <a:prstGeom prst="rect">
            <a:avLst/>
          </a:prstGeom>
        </p:spPr>
      </p:pic>
    </p:spTree>
    <p:extLst>
      <p:ext uri="{BB962C8B-B14F-4D97-AF65-F5344CB8AC3E}">
        <p14:creationId xmlns:p14="http://schemas.microsoft.com/office/powerpoint/2010/main" val="158476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A48972-F855-4A81-8489-5E315CFDEFE6}"/>
              </a:ext>
            </a:extLst>
          </p:cNvPr>
          <p:cNvPicPr>
            <a:picLocks noChangeAspect="1"/>
          </p:cNvPicPr>
          <p:nvPr/>
        </p:nvPicPr>
        <p:blipFill>
          <a:blip r:embed="rId2"/>
          <a:stretch>
            <a:fillRect/>
          </a:stretch>
        </p:blipFill>
        <p:spPr>
          <a:xfrm>
            <a:off x="1555596" y="2789"/>
            <a:ext cx="9090100" cy="6852423"/>
          </a:xfrm>
          <a:prstGeom prst="rect">
            <a:avLst/>
          </a:prstGeom>
        </p:spPr>
      </p:pic>
    </p:spTree>
    <p:extLst>
      <p:ext uri="{BB962C8B-B14F-4D97-AF65-F5344CB8AC3E}">
        <p14:creationId xmlns:p14="http://schemas.microsoft.com/office/powerpoint/2010/main" val="3092448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7224FB-766D-448C-8A5C-BB716C1AA778}"/>
              </a:ext>
            </a:extLst>
          </p:cNvPr>
          <p:cNvPicPr>
            <a:picLocks noChangeAspect="1"/>
          </p:cNvPicPr>
          <p:nvPr/>
        </p:nvPicPr>
        <p:blipFill>
          <a:blip r:embed="rId2"/>
          <a:stretch>
            <a:fillRect/>
          </a:stretch>
        </p:blipFill>
        <p:spPr>
          <a:xfrm>
            <a:off x="1555596" y="2789"/>
            <a:ext cx="9090100" cy="6852423"/>
          </a:xfrm>
          <a:prstGeom prst="rect">
            <a:avLst/>
          </a:prstGeom>
        </p:spPr>
      </p:pic>
    </p:spTree>
    <p:extLst>
      <p:ext uri="{BB962C8B-B14F-4D97-AF65-F5344CB8AC3E}">
        <p14:creationId xmlns:p14="http://schemas.microsoft.com/office/powerpoint/2010/main" val="3059744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3C871ACC-F185-417C-907F-0603C01294CD}"/>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QUESTIONS?</a:t>
            </a:r>
          </a:p>
        </p:txBody>
      </p:sp>
      <p:pic>
        <p:nvPicPr>
          <p:cNvPr id="5" name="Picture 4" descr="Shape, arrow&#10;&#10;Description automatically generated">
            <a:extLst>
              <a:ext uri="{FF2B5EF4-FFF2-40B4-BE49-F238E27FC236}">
                <a16:creationId xmlns:a16="http://schemas.microsoft.com/office/drawing/2014/main" id="{0A7601DF-1422-4916-A2C2-CD10FBD79A81}"/>
              </a:ext>
            </a:extLst>
          </p:cNvPr>
          <p:cNvPicPr>
            <a:picLocks noChangeAspect="1"/>
          </p:cNvPicPr>
          <p:nvPr/>
        </p:nvPicPr>
        <p:blipFill>
          <a:blip r:embed="rId2"/>
          <a:stretch>
            <a:fillRect/>
          </a:stretch>
        </p:blipFill>
        <p:spPr>
          <a:xfrm>
            <a:off x="1644170" y="1845426"/>
            <a:ext cx="8900606" cy="4450303"/>
          </a:xfrm>
          <a:prstGeom prst="rect">
            <a:avLst/>
          </a:prstGeom>
        </p:spPr>
      </p:pic>
    </p:spTree>
    <p:extLst>
      <p:ext uri="{BB962C8B-B14F-4D97-AF65-F5344CB8AC3E}">
        <p14:creationId xmlns:p14="http://schemas.microsoft.com/office/powerpoint/2010/main" val="382530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3585236" y="215370"/>
            <a:ext cx="5045593" cy="886231"/>
          </a:xfrm>
        </p:spPr>
        <p:txBody>
          <a:bodyPr>
            <a:normAutofit/>
          </a:bodyPr>
          <a:lstStyle/>
          <a:p>
            <a:pPr algn="ctr"/>
            <a:r>
              <a:rPr lang="en-US" sz="5200" dirty="0">
                <a:solidFill>
                  <a:srgbClr val="3F3F3F"/>
                </a:solidFill>
              </a:rPr>
              <a:t>Efforts to Date</a:t>
            </a:r>
          </a:p>
        </p:txBody>
      </p:sp>
      <p:sp>
        <p:nvSpPr>
          <p:cNvPr id="20" name="Content Placeholder 3">
            <a:extLst>
              <a:ext uri="{FF2B5EF4-FFF2-40B4-BE49-F238E27FC236}">
                <a16:creationId xmlns:a16="http://schemas.microsoft.com/office/drawing/2014/main" id="{747F3C49-64EE-4438-BAEA-D127A3917015}"/>
              </a:ext>
            </a:extLst>
          </p:cNvPr>
          <p:cNvSpPr txBox="1">
            <a:spLocks/>
          </p:cNvSpPr>
          <p:nvPr/>
        </p:nvSpPr>
        <p:spPr>
          <a:xfrm>
            <a:off x="490791" y="2266950"/>
            <a:ext cx="5934075" cy="438150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Jacqueline Speier’s Office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Housing and Urban Development (HUD)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HIP Housing</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Housing and Community Development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San Francisco Mayor’s Office of Housing</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Google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Facebook</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KH Equities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California Apartment Association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Housing Accelerator Fund</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All Home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Enterprise Community Partners</a:t>
            </a:r>
          </a:p>
          <a:p>
            <a:pPr marL="0" indent="0">
              <a:buNone/>
            </a:pPr>
            <a:endParaRPr lang="en-US" sz="2800" dirty="0"/>
          </a:p>
        </p:txBody>
      </p:sp>
      <p:sp>
        <p:nvSpPr>
          <p:cNvPr id="4" name="Content Placeholder 3">
            <a:extLst>
              <a:ext uri="{FF2B5EF4-FFF2-40B4-BE49-F238E27FC236}">
                <a16:creationId xmlns:a16="http://schemas.microsoft.com/office/drawing/2014/main" id="{28D51D7F-BFEE-4892-BC2B-A31F0D6E1BF2}"/>
              </a:ext>
            </a:extLst>
          </p:cNvPr>
          <p:cNvSpPr txBox="1">
            <a:spLocks/>
          </p:cNvSpPr>
          <p:nvPr/>
        </p:nvSpPr>
        <p:spPr>
          <a:xfrm>
            <a:off x="490791" y="1342618"/>
            <a:ext cx="11234484" cy="88623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2800" dirty="0">
                <a:solidFill>
                  <a:srgbClr val="000000"/>
                </a:solidFill>
                <a:latin typeface="Source Sans Pro" panose="020B0503030403020204" pitchFamily="34" charset="0"/>
                <a:ea typeface="Source Sans Pro" panose="020B0503030403020204" pitchFamily="34" charset="0"/>
              </a:rPr>
              <a:t>Met with numerous public officials and representatives from various organizations to seek funding, support,  and assistance including: </a:t>
            </a:r>
          </a:p>
          <a:p>
            <a:pPr marL="347663" indent="-347663">
              <a:buFont typeface="Wingdings" panose="05000000000000000000" pitchFamily="2" charset="2"/>
              <a:buChar char="§"/>
            </a:pPr>
            <a:endParaRPr lang="en-US" sz="2800" dirty="0">
              <a:latin typeface="Source Sans Pro" panose="020B0503030403020204" pitchFamily="34" charset="0"/>
              <a:ea typeface="Source Sans Pro" panose="020B0503030403020204" pitchFamily="34" charset="0"/>
            </a:endParaRPr>
          </a:p>
          <a:p>
            <a:pPr marL="0" indent="0">
              <a:buNone/>
            </a:pPr>
            <a:endParaRPr lang="en-US" sz="2800" dirty="0"/>
          </a:p>
        </p:txBody>
      </p:sp>
      <p:sp>
        <p:nvSpPr>
          <p:cNvPr id="5" name="Content Placeholder 3">
            <a:extLst>
              <a:ext uri="{FF2B5EF4-FFF2-40B4-BE49-F238E27FC236}">
                <a16:creationId xmlns:a16="http://schemas.microsoft.com/office/drawing/2014/main" id="{37DD2C8B-23D9-4543-9C37-DE4F2E86A558}"/>
              </a:ext>
            </a:extLst>
          </p:cNvPr>
          <p:cNvSpPr txBox="1">
            <a:spLocks/>
          </p:cNvSpPr>
          <p:nvPr/>
        </p:nvSpPr>
        <p:spPr>
          <a:xfrm>
            <a:off x="6553201" y="2266950"/>
            <a:ext cx="5638800" cy="400050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err="1">
                <a:solidFill>
                  <a:srgbClr val="000000"/>
                </a:solidFill>
                <a:latin typeface="Source Sans Pro" panose="020B0503030403020204" pitchFamily="34" charset="0"/>
                <a:ea typeface="Source Sans Pro" panose="020B0503030403020204" pitchFamily="34" charset="0"/>
              </a:rPr>
              <a:t>AutoTemp</a:t>
            </a:r>
            <a:r>
              <a:rPr lang="en-US" sz="2400" dirty="0">
                <a:solidFill>
                  <a:srgbClr val="000000"/>
                </a:solidFill>
                <a:latin typeface="Source Sans Pro" panose="020B0503030403020204" pitchFamily="34" charset="0"/>
                <a:ea typeface="Source Sans Pro" panose="020B0503030403020204" pitchFamily="34" charset="0"/>
              </a:rPr>
              <a:t> Services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Palo Alto Housing</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CROWN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Associated Right of Way Services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Overland Pacific and Culture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Samaritan House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St. Vincent De Paul of SMC</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Life Moves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Coast Side Hope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Brilliant Corners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Abode Services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Source Sans Pro" panose="020B0503030403020204" pitchFamily="34" charset="0"/>
                <a:ea typeface="Source Sans Pro" panose="020B0503030403020204" pitchFamily="34" charset="0"/>
              </a:rPr>
              <a:t>California Housing Partnership</a:t>
            </a:r>
          </a:p>
          <a:p>
            <a:pPr marL="347663" indent="-347663">
              <a:buFont typeface="Wingdings" panose="05000000000000000000" pitchFamily="2" charset="2"/>
              <a:buChar char="§"/>
            </a:pPr>
            <a:endParaRPr lang="en-US" sz="2800" dirty="0">
              <a:latin typeface="Source Sans Pro" panose="020B0503030403020204" pitchFamily="34" charset="0"/>
              <a:ea typeface="Source Sans Pro" panose="020B0503030403020204" pitchFamily="34" charset="0"/>
            </a:endParaRPr>
          </a:p>
          <a:p>
            <a:pPr marL="0" indent="0">
              <a:buNone/>
            </a:pPr>
            <a:endParaRPr lang="en-US" sz="2800" dirty="0"/>
          </a:p>
        </p:txBody>
      </p:sp>
    </p:spTree>
    <p:extLst>
      <p:ext uri="{BB962C8B-B14F-4D97-AF65-F5344CB8AC3E}">
        <p14:creationId xmlns:p14="http://schemas.microsoft.com/office/powerpoint/2010/main" val="419677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l"/>
            <a:r>
              <a:rPr lang="en-US" sz="5200" kern="1200">
                <a:solidFill>
                  <a:srgbClr val="3F3F3F"/>
                </a:solidFill>
                <a:latin typeface="+mj-lt"/>
                <a:ea typeface="+mj-ea"/>
                <a:cs typeface="+mj-cs"/>
              </a:rPr>
              <a:t>We Heard You</a:t>
            </a:r>
            <a:endParaRPr lang="en-US" sz="5200" kern="1200" dirty="0">
              <a:solidFill>
                <a:srgbClr val="3F3F3F"/>
              </a:solidFill>
              <a:latin typeface="+mj-lt"/>
              <a:ea typeface="+mj-ea"/>
              <a:cs typeface="+mj-cs"/>
            </a:endParaRPr>
          </a:p>
        </p:txBody>
      </p:sp>
      <p:graphicFrame>
        <p:nvGraphicFramePr>
          <p:cNvPr id="4" name="Table 3">
            <a:extLst>
              <a:ext uri="{FF2B5EF4-FFF2-40B4-BE49-F238E27FC236}">
                <a16:creationId xmlns:a16="http://schemas.microsoft.com/office/drawing/2014/main" id="{D53BB7A6-AD79-403D-A57D-0BF8BC8F26CD}"/>
              </a:ext>
            </a:extLst>
          </p:cNvPr>
          <p:cNvGraphicFramePr>
            <a:graphicFrameLocks noGrp="1"/>
          </p:cNvGraphicFramePr>
          <p:nvPr>
            <p:extLst>
              <p:ext uri="{D42A27DB-BD31-4B8C-83A1-F6EECF244321}">
                <p14:modId xmlns:p14="http://schemas.microsoft.com/office/powerpoint/2010/main" val="3871317906"/>
              </p:ext>
            </p:extLst>
          </p:nvPr>
        </p:nvGraphicFramePr>
        <p:xfrm>
          <a:off x="400050" y="1428750"/>
          <a:ext cx="11582400" cy="5244446"/>
        </p:xfrm>
        <a:graphic>
          <a:graphicData uri="http://schemas.openxmlformats.org/drawingml/2006/table">
            <a:tbl>
              <a:tblPr firstRow="1" firstCol="1" lastRow="1" lastCol="1" bandRow="1" bandCol="1"/>
              <a:tblGrid>
                <a:gridCol w="3118174">
                  <a:extLst>
                    <a:ext uri="{9D8B030D-6E8A-4147-A177-3AD203B41FA5}">
                      <a16:colId xmlns:a16="http://schemas.microsoft.com/office/drawing/2014/main" val="1947178759"/>
                    </a:ext>
                  </a:extLst>
                </a:gridCol>
                <a:gridCol w="2197466">
                  <a:extLst>
                    <a:ext uri="{9D8B030D-6E8A-4147-A177-3AD203B41FA5}">
                      <a16:colId xmlns:a16="http://schemas.microsoft.com/office/drawing/2014/main" val="1815374425"/>
                    </a:ext>
                  </a:extLst>
                </a:gridCol>
                <a:gridCol w="4706076">
                  <a:extLst>
                    <a:ext uri="{9D8B030D-6E8A-4147-A177-3AD203B41FA5}">
                      <a16:colId xmlns:a16="http://schemas.microsoft.com/office/drawing/2014/main" val="798929300"/>
                    </a:ext>
                  </a:extLst>
                </a:gridCol>
                <a:gridCol w="1560684">
                  <a:extLst>
                    <a:ext uri="{9D8B030D-6E8A-4147-A177-3AD203B41FA5}">
                      <a16:colId xmlns:a16="http://schemas.microsoft.com/office/drawing/2014/main" val="2722235242"/>
                    </a:ext>
                  </a:extLst>
                </a:gridCol>
              </a:tblGrid>
              <a:tr h="346003">
                <a:tc>
                  <a:txBody>
                    <a:bodyPr/>
                    <a:lstStyle/>
                    <a:p>
                      <a:pPr marL="64770" marR="0">
                        <a:spcBef>
                          <a:spcPts val="0"/>
                        </a:spcBef>
                        <a:spcAft>
                          <a:spcPts val="0"/>
                        </a:spcAft>
                      </a:pPr>
                      <a:r>
                        <a:rPr lang="en-US" sz="1800" b="1"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Feedback from Residents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0"/>
                        </a:spcBef>
                        <a:spcAft>
                          <a:spcPts val="0"/>
                        </a:spcAft>
                      </a:pPr>
                      <a:r>
                        <a:rPr lang="en-US" sz="18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Program</a:t>
                      </a:r>
                      <a:endParaRPr lang="en-US" sz="1800" b="1">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spcBef>
                          <a:spcPts val="0"/>
                        </a:spcBef>
                        <a:spcAft>
                          <a:spcPts val="0"/>
                        </a:spcAft>
                      </a:pPr>
                      <a:r>
                        <a:rPr lang="en-US" sz="18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Description</a:t>
                      </a:r>
                      <a:endParaRPr lang="en-US" sz="1800" b="1">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spcBef>
                          <a:spcPts val="0"/>
                        </a:spcBef>
                        <a:spcAft>
                          <a:spcPts val="0"/>
                        </a:spcAft>
                      </a:pPr>
                      <a:r>
                        <a:rPr lang="en-US" sz="18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Status</a:t>
                      </a:r>
                      <a:endParaRPr lang="en-US" sz="1800" b="1">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6822001"/>
                  </a:ext>
                </a:extLst>
              </a:tr>
              <a:tr h="1453123">
                <a:tc>
                  <a:txBody>
                    <a:bodyPr/>
                    <a:lstStyle/>
                    <a:p>
                      <a:pPr marL="64770" marR="283210">
                        <a:lnSpc>
                          <a:spcPct val="105000"/>
                        </a:lnSpc>
                        <a:spcBef>
                          <a:spcPts val="0"/>
                        </a:spcBef>
                        <a:spcAft>
                          <a:spcPts val="0"/>
                        </a:spcAft>
                      </a:pPr>
                      <a:r>
                        <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Various residents: Difficult to get on waitlist.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283210">
                        <a:lnSpc>
                          <a:spcPct val="105000"/>
                        </a:lnSpc>
                        <a:spcBef>
                          <a:spcPts val="0"/>
                        </a:spcBef>
                        <a:spcAft>
                          <a:spcPts val="0"/>
                        </a:spcAft>
                      </a:pP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At-risk</a:t>
                      </a:r>
                      <a:r>
                        <a:rPr lang="en-US" sz="1600" b="1" spc="-1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Tenants</a:t>
                      </a:r>
                      <a:r>
                        <a:rPr lang="en-US" sz="1600" b="1" spc="14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Preference</a:t>
                      </a:r>
                      <a:r>
                        <a:rPr lang="en-US" sz="1600" b="1" spc="-1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Category</a:t>
                      </a:r>
                      <a:r>
                        <a:rPr lang="en-US" sz="1600" b="1" spc="14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Program</a:t>
                      </a:r>
                      <a:endParaRPr lang="en-US" sz="16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87630">
                        <a:lnSpc>
                          <a:spcPct val="105000"/>
                        </a:lnSpc>
                        <a:spcBef>
                          <a:spcPts val="0"/>
                        </a:spcBef>
                        <a:spcAft>
                          <a:spcPts val="0"/>
                        </a:spcAft>
                      </a:pP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 </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City</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Council</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adopted</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Resolution</a:t>
                      </a:r>
                      <a:r>
                        <a:rPr lang="en-US" sz="1600" spc="-1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2020-24) to</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place </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tenants</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at-risk</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displacement</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due to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termination</a:t>
                      </a:r>
                      <a:r>
                        <a:rPr lang="en-US" sz="1600" spc="-1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affordability</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restrictions at the top tier (1a) of the affordable housing preference</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category</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147955">
                        <a:lnSpc>
                          <a:spcPct val="105000"/>
                        </a:lnSpc>
                        <a:spcBef>
                          <a:spcPts val="0"/>
                        </a:spcBef>
                        <a:spcAft>
                          <a:spcPts val="0"/>
                        </a:spcAft>
                      </a:pP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Approved 3/18/2020</a:t>
                      </a: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246588"/>
                  </a:ext>
                </a:extLst>
              </a:tr>
              <a:tr h="1722660">
                <a:tc>
                  <a:txBody>
                    <a:bodyPr/>
                    <a:lstStyle/>
                    <a:p>
                      <a:pPr marL="64770" marR="66040">
                        <a:lnSpc>
                          <a:spcPct val="104000"/>
                        </a:lnSpc>
                        <a:spcBef>
                          <a:spcPts val="0"/>
                        </a:spcBef>
                        <a:spcAft>
                          <a:spcPts val="0"/>
                        </a:spcAft>
                      </a:pPr>
                      <a:r>
                        <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Angela requested to extend the affordability due to COVID-19</a:t>
                      </a:r>
                    </a:p>
                    <a:p>
                      <a:pPr marL="64770" marR="66040">
                        <a:lnSpc>
                          <a:spcPct val="104000"/>
                        </a:lnSpc>
                        <a:spcBef>
                          <a:spcPts val="0"/>
                        </a:spcBef>
                        <a:spcAft>
                          <a:spcPts val="0"/>
                        </a:spcAft>
                      </a:pP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64770" marR="66040">
                        <a:lnSpc>
                          <a:spcPct val="104000"/>
                        </a:lnSpc>
                        <a:spcBef>
                          <a:spcPts val="0"/>
                        </a:spcBef>
                        <a:spcAft>
                          <a:spcPts val="0"/>
                        </a:spcAft>
                      </a:pPr>
                      <a:r>
                        <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Corine said she needed more time to find housing for her mom and brother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66040">
                        <a:lnSpc>
                          <a:spcPct val="104000"/>
                        </a:lnSpc>
                        <a:spcBef>
                          <a:spcPts val="0"/>
                        </a:spcBef>
                        <a:spcAft>
                          <a:spcPts val="0"/>
                        </a:spcAft>
                      </a:pPr>
                      <a:r>
                        <a:rPr lang="en-US" sz="1600" b="1"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Post</a:t>
                      </a:r>
                      <a:r>
                        <a:rPr lang="en-US" sz="1600" b="1"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b="1"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BMR</a:t>
                      </a:r>
                      <a:r>
                        <a:rPr lang="en-US" sz="1600" b="1"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Expiration </a:t>
                      </a:r>
                      <a:r>
                        <a:rPr lang="en-US" sz="1600" b="1"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Agreement</a:t>
                      </a: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192405">
                        <a:lnSpc>
                          <a:spcPct val="99000"/>
                        </a:lnSpc>
                        <a:spcBef>
                          <a:spcPts val="5"/>
                        </a:spcBef>
                        <a:spcAft>
                          <a:spcPts val="0"/>
                        </a:spcAft>
                      </a:pP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Essex</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and </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City</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agreed to allocate $800,000 (split 50/50) to</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provide rental subsidies and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preserve</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affordability </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Phase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I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Units</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to</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December</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31,</a:t>
                      </a:r>
                      <a:r>
                        <a:rPr lang="en-US" sz="1600" spc="28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2021.</a:t>
                      </a:r>
                      <a:r>
                        <a:rPr lang="en-US" sz="1600" spc="-1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127635">
                        <a:lnSpc>
                          <a:spcPct val="105000"/>
                        </a:lnSpc>
                        <a:spcBef>
                          <a:spcPts val="0"/>
                        </a:spcBef>
                        <a:spcAft>
                          <a:spcPts val="0"/>
                        </a:spcAft>
                      </a:pP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Approved 9/28/2020</a:t>
                      </a: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846581"/>
                  </a:ext>
                </a:extLst>
              </a:tr>
              <a:tr h="1722660">
                <a:tc>
                  <a:txBody>
                    <a:bodyPr/>
                    <a:lstStyle/>
                    <a:p>
                      <a:pPr marL="64770" marR="328930">
                        <a:lnSpc>
                          <a:spcPct val="104000"/>
                        </a:lnSpc>
                        <a:spcBef>
                          <a:spcPts val="0"/>
                        </a:spcBef>
                        <a:spcAft>
                          <a:spcPts val="0"/>
                        </a:spcAft>
                      </a:pPr>
                      <a:r>
                        <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Venessa said that: the top need is financial – don’t have first and last month’s rent or transportation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328930">
                        <a:lnSpc>
                          <a:spcPct val="104000"/>
                        </a:lnSpc>
                        <a:spcBef>
                          <a:spcPts val="0"/>
                        </a:spcBef>
                        <a:spcAft>
                          <a:spcPts val="0"/>
                        </a:spcAft>
                      </a:pP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Early</a:t>
                      </a: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Relocation</a:t>
                      </a:r>
                      <a:r>
                        <a:rPr lang="en-US" sz="1600" b="1" spc="12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600" b="1" spc="-5">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Assistance Program</a:t>
                      </a:r>
                      <a:endParaRPr lang="en-US" sz="16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117475">
                        <a:lnSpc>
                          <a:spcPct val="104000"/>
                        </a:lnSpc>
                        <a:spcBef>
                          <a:spcPts val="0"/>
                        </a:spcBef>
                        <a:spcAft>
                          <a:spcPts val="0"/>
                        </a:spcAft>
                      </a:pP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Early</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Relocation</a:t>
                      </a:r>
                      <a:r>
                        <a:rPr lang="en-US" sz="1600" spc="-1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Assistance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Program</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aims</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to</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provide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residents</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Foster’s</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Landing Below</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Market</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Rate</a:t>
                      </a:r>
                      <a:r>
                        <a:rPr lang="en-US" sz="1600" spc="28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Program</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with financial</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assistance</a:t>
                      </a:r>
                      <a:r>
                        <a:rPr lang="en-US" sz="1600" spc="34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to</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off-set</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up-front</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cost</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associated</a:t>
                      </a:r>
                      <a:r>
                        <a:rPr lang="en-US" sz="1600" spc="-1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with relocating</a:t>
                      </a:r>
                      <a:r>
                        <a:rPr lang="en-US" sz="1600" spc="-1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and enable</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the</a:t>
                      </a:r>
                      <a:r>
                        <a:rPr lang="en-US" sz="1600" spc="-1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residents</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in</a:t>
                      </a:r>
                      <a:r>
                        <a:rPr lang="en-US" sz="1600" spc="-1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finding replacement</a:t>
                      </a:r>
                      <a:r>
                        <a:rPr lang="en-US" sz="1600" spc="36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r>
                        <a:rPr lang="en-US" sz="1600" spc="-5"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housing.</a:t>
                      </a:r>
                      <a:r>
                        <a:rPr lang="en-US" sz="1600" dirty="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 </a:t>
                      </a: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152400">
                        <a:lnSpc>
                          <a:spcPct val="104000"/>
                        </a:lnSpc>
                        <a:spcBef>
                          <a:spcPts val="0"/>
                        </a:spcBef>
                        <a:spcAft>
                          <a:spcPts val="0"/>
                        </a:spcAft>
                      </a:pPr>
                      <a:r>
                        <a:rPr lang="en-US" sz="1600" b="1" spc="-5"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Approved 2/1/2021</a:t>
                      </a:r>
                      <a:endParaRPr lang="en-US" sz="16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885285"/>
                  </a:ext>
                </a:extLst>
              </a:tr>
            </a:tbl>
          </a:graphicData>
        </a:graphic>
      </p:graphicFrame>
      <p:pic>
        <p:nvPicPr>
          <p:cNvPr id="3" name="Picture 2" descr="Icon&#10;&#10;Description automatically generated">
            <a:extLst>
              <a:ext uri="{FF2B5EF4-FFF2-40B4-BE49-F238E27FC236}">
                <a16:creationId xmlns:a16="http://schemas.microsoft.com/office/drawing/2014/main" id="{DDC8978C-B425-4399-9AAF-3668784186C7}"/>
              </a:ext>
            </a:extLst>
          </p:cNvPr>
          <p:cNvPicPr>
            <a:picLocks noChangeAspect="1"/>
          </p:cNvPicPr>
          <p:nvPr/>
        </p:nvPicPr>
        <p:blipFill>
          <a:blip r:embed="rId3"/>
          <a:stretch>
            <a:fillRect/>
          </a:stretch>
        </p:blipFill>
        <p:spPr>
          <a:xfrm>
            <a:off x="10172700" y="0"/>
            <a:ext cx="2019300" cy="1274594"/>
          </a:xfrm>
          <a:prstGeom prst="rect">
            <a:avLst/>
          </a:prstGeom>
        </p:spPr>
      </p:pic>
    </p:spTree>
    <p:extLst>
      <p:ext uri="{BB962C8B-B14F-4D97-AF65-F5344CB8AC3E}">
        <p14:creationId xmlns:p14="http://schemas.microsoft.com/office/powerpoint/2010/main" val="1992250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552450" y="557189"/>
            <a:ext cx="3659886" cy="5567891"/>
          </a:xfrm>
        </p:spPr>
        <p:txBody>
          <a:bodyPr vert="horz" lIns="91440" tIns="45720" rIns="91440" bIns="45720" rtlCol="0" anchor="ctr">
            <a:normAutofit/>
          </a:bodyPr>
          <a:lstStyle/>
          <a:p>
            <a:pPr algn="l"/>
            <a:r>
              <a:rPr lang="en-US" sz="5200" kern="1200" dirty="0">
                <a:solidFill>
                  <a:srgbClr val="3F3F3F"/>
                </a:solidFill>
                <a:latin typeface="+mj-lt"/>
                <a:ea typeface="+mj-ea"/>
                <a:cs typeface="+mj-cs"/>
              </a:rPr>
              <a:t>Early Relocation Assistance Program (ERAP)</a:t>
            </a:r>
          </a:p>
        </p:txBody>
      </p:sp>
      <p:graphicFrame>
        <p:nvGraphicFramePr>
          <p:cNvPr id="11" name="Content Placeholder 3">
            <a:extLst>
              <a:ext uri="{FF2B5EF4-FFF2-40B4-BE49-F238E27FC236}">
                <a16:creationId xmlns:a16="http://schemas.microsoft.com/office/drawing/2014/main" id="{392302AD-549A-4D7C-9F4E-11A33C3A3659}"/>
              </a:ext>
            </a:extLst>
          </p:cNvPr>
          <p:cNvGraphicFramePr/>
          <p:nvPr>
            <p:extLst>
              <p:ext uri="{D42A27DB-BD31-4B8C-83A1-F6EECF244321}">
                <p14:modId xmlns:p14="http://schemas.microsoft.com/office/powerpoint/2010/main" val="407111592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429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572493" y="238539"/>
            <a:ext cx="11047013" cy="1434415"/>
          </a:xfrm>
        </p:spPr>
        <p:txBody>
          <a:bodyPr vert="horz" lIns="91440" tIns="45720" rIns="91440" bIns="45720" rtlCol="0" anchor="b">
            <a:normAutofit/>
          </a:bodyPr>
          <a:lstStyle/>
          <a:p>
            <a:pPr algn="ctr"/>
            <a:r>
              <a:rPr lang="en-US" sz="5400" dirty="0">
                <a:solidFill>
                  <a:schemeClr val="tx1"/>
                </a:solidFill>
                <a:cs typeface="+mj-cs"/>
              </a:rPr>
              <a:t>Apply Now</a:t>
            </a:r>
          </a:p>
        </p:txBody>
      </p:sp>
      <p:sp>
        <p:nvSpPr>
          <p:cNvPr id="3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gadget&#10;&#10;Description automatically generated with low confidence">
            <a:extLst>
              <a:ext uri="{FF2B5EF4-FFF2-40B4-BE49-F238E27FC236}">
                <a16:creationId xmlns:a16="http://schemas.microsoft.com/office/drawing/2014/main" id="{5181F4E1-F21E-4826-A4CD-65949CDEEA6E}"/>
              </a:ext>
            </a:extLst>
          </p:cNvPr>
          <p:cNvPicPr>
            <a:picLocks noChangeAspect="1"/>
          </p:cNvPicPr>
          <p:nvPr/>
        </p:nvPicPr>
        <p:blipFill rotWithShape="1">
          <a:blip r:embed="rId3"/>
          <a:srcRect l="3067" r="2673"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20" name="Content Placeholder 3">
            <a:extLst>
              <a:ext uri="{FF2B5EF4-FFF2-40B4-BE49-F238E27FC236}">
                <a16:creationId xmlns:a16="http://schemas.microsoft.com/office/drawing/2014/main" id="{747F3C49-64EE-4438-BAEA-D127A3917015}"/>
              </a:ext>
            </a:extLst>
          </p:cNvPr>
          <p:cNvSpPr txBox="1">
            <a:spLocks/>
          </p:cNvSpPr>
          <p:nvPr/>
        </p:nvSpPr>
        <p:spPr>
          <a:xfrm>
            <a:off x="4905955" y="1880751"/>
            <a:ext cx="6713552" cy="4738709"/>
          </a:xfrm>
          <a:prstGeom prst="rect">
            <a:avLst/>
          </a:prstGeom>
        </p:spPr>
        <p:txBody>
          <a:bodyPr vert="horz" lIns="91440" tIns="45720" rIns="91440" bIns="45720" rtlCol="0" anchor="t">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457200" indent="-228600">
              <a:lnSpc>
                <a:spcPct val="110000"/>
              </a:lnSpc>
              <a:buClrTx/>
              <a:buFont typeface="Arial" panose="020B0604020202020204" pitchFamily="34" charset="0"/>
              <a:buChar char="•"/>
            </a:pPr>
            <a:r>
              <a:rPr lang="en-US" sz="2800" b="0" i="0" u="none" strike="noStrike" dirty="0">
                <a:solidFill>
                  <a:srgbClr val="3F3F3F"/>
                </a:solidFill>
                <a:effectLst/>
                <a:latin typeface="Arial" panose="020B0604020202020204" pitchFamily="34" charset="0"/>
              </a:rPr>
              <a:t>Relocation Assistance Money is based upon each households’ rent differential (difference between tenant paid rent and market rent with a $10,000 cap for some Phases)</a:t>
            </a:r>
          </a:p>
          <a:p>
            <a:pPr marL="457200" indent="-228600">
              <a:lnSpc>
                <a:spcPct val="110000"/>
              </a:lnSpc>
              <a:buClrTx/>
              <a:buFont typeface="Arial" panose="020B0604020202020204" pitchFamily="34" charset="0"/>
              <a:buChar char="•"/>
            </a:pPr>
            <a:r>
              <a:rPr lang="en-US" sz="2800" dirty="0"/>
              <a:t>The longer a household remains in their unit the less money they will be eligible to receive</a:t>
            </a:r>
          </a:p>
          <a:p>
            <a:pPr marL="457200" indent="-228600">
              <a:lnSpc>
                <a:spcPct val="110000"/>
              </a:lnSpc>
              <a:buClrTx/>
              <a:buFont typeface="Arial" panose="020B0604020202020204" pitchFamily="34" charset="0"/>
              <a:buChar char="•"/>
            </a:pPr>
            <a:r>
              <a:rPr lang="en-US" sz="2800" dirty="0"/>
              <a:t>Please contact Amanda Edwards, Program and Development Manager at HIF: amanda@hifinfo.org | (650) 246-4517 </a:t>
            </a:r>
          </a:p>
        </p:txBody>
      </p:sp>
    </p:spTree>
    <p:extLst>
      <p:ext uri="{BB962C8B-B14F-4D97-AF65-F5344CB8AC3E}">
        <p14:creationId xmlns:p14="http://schemas.microsoft.com/office/powerpoint/2010/main" val="269499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3885062" y="828814"/>
            <a:ext cx="4421876" cy="4275975"/>
          </a:xfrm>
          <a:prstGeom prst="rect">
            <a:avLst/>
          </a:prstGeom>
          <a:noFill/>
          <a:ln>
            <a:noFill/>
          </a:ln>
        </p:spPr>
      </p:pic>
      <p:sp>
        <p:nvSpPr>
          <p:cNvPr id="61" name="Google Shape;61;p14"/>
          <p:cNvSpPr txBox="1"/>
          <p:nvPr/>
        </p:nvSpPr>
        <p:spPr>
          <a:xfrm>
            <a:off x="3434600" y="5190900"/>
            <a:ext cx="5322800" cy="533530"/>
          </a:xfrm>
          <a:prstGeom prst="rect">
            <a:avLst/>
          </a:prstGeom>
          <a:noFill/>
          <a:ln>
            <a:noFill/>
          </a:ln>
        </p:spPr>
        <p:txBody>
          <a:bodyPr spcFirstLastPara="1" wrap="square" lIns="91433" tIns="91433" rIns="91433" bIns="914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1" i="0" u="none" strike="noStrike" kern="0" cap="none" spc="0" normalizeH="0" baseline="0" noProof="0">
                <a:ln>
                  <a:noFill/>
                </a:ln>
                <a:solidFill>
                  <a:srgbClr val="000000"/>
                </a:solidFill>
                <a:effectLst/>
                <a:uLnTx/>
                <a:uFillTx/>
                <a:latin typeface="Arial"/>
                <a:ea typeface="+mn-ea"/>
                <a:cs typeface="Arial"/>
                <a:sym typeface="Arial"/>
              </a:rPr>
              <a:t>Early Relocation Assistance Program</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a:stretch/>
        </p:blipFill>
        <p:spPr>
          <a:xfrm>
            <a:off x="1340197" y="2371739"/>
            <a:ext cx="1365251" cy="1365275"/>
          </a:xfrm>
          <a:prstGeom prst="rect">
            <a:avLst/>
          </a:prstGeom>
          <a:noFill/>
          <a:ln>
            <a:noFill/>
          </a:ln>
        </p:spPr>
      </p:pic>
      <p:sp>
        <p:nvSpPr>
          <p:cNvPr id="75" name="Google Shape;75;p16"/>
          <p:cNvSpPr txBox="1">
            <a:spLocks noGrp="1"/>
          </p:cNvSpPr>
          <p:nvPr>
            <p:ph type="title"/>
          </p:nvPr>
        </p:nvSpPr>
        <p:spPr>
          <a:xfrm>
            <a:off x="415600" y="421227"/>
            <a:ext cx="11360800" cy="813600"/>
          </a:xfrm>
          <a:prstGeom prst="rect">
            <a:avLst/>
          </a:prstGeom>
          <a:noFill/>
          <a:ln>
            <a:noFill/>
          </a:ln>
        </p:spPr>
        <p:txBody>
          <a:bodyPr spcFirstLastPara="1" wrap="square" lIns="121900" tIns="121900" rIns="121900" bIns="121900" anchor="b" anchorCtr="0">
            <a:normAutofit fontScale="90000"/>
          </a:bodyPr>
          <a:lstStyle/>
          <a:p>
            <a:pPr algn="ctr">
              <a:buSzPct val="120512"/>
            </a:pPr>
            <a:r>
              <a:rPr lang="en" sz="5200" u="sng">
                <a:latin typeface="Open Sans"/>
                <a:ea typeface="Open Sans"/>
                <a:cs typeface="Open Sans"/>
                <a:sym typeface="Open Sans"/>
              </a:rPr>
              <a:t>HIF Programs</a:t>
            </a:r>
            <a:r>
              <a:rPr lang="en" u="sng">
                <a:latin typeface="Lato"/>
                <a:ea typeface="Lato"/>
                <a:cs typeface="Lato"/>
                <a:sym typeface="Lato"/>
              </a:rPr>
              <a:t> </a:t>
            </a:r>
            <a:endParaRPr u="sng">
              <a:latin typeface="Lato"/>
              <a:ea typeface="Lato"/>
              <a:cs typeface="Lato"/>
              <a:sym typeface="Lato"/>
            </a:endParaRPr>
          </a:p>
        </p:txBody>
      </p:sp>
      <p:sp>
        <p:nvSpPr>
          <p:cNvPr id="76" name="Google Shape;76;p16"/>
          <p:cNvSpPr txBox="1">
            <a:spLocks noGrp="1"/>
          </p:cNvSpPr>
          <p:nvPr>
            <p:ph type="body" idx="1"/>
          </p:nvPr>
        </p:nvSpPr>
        <p:spPr>
          <a:xfrm>
            <a:off x="372375" y="3975351"/>
            <a:ext cx="3300800" cy="2120800"/>
          </a:xfrm>
          <a:prstGeom prst="rect">
            <a:avLst/>
          </a:prstGeom>
          <a:noFill/>
          <a:ln>
            <a:noFill/>
          </a:ln>
        </p:spPr>
        <p:txBody>
          <a:bodyPr spcFirstLastPara="1" wrap="square" lIns="121900" tIns="121900" rIns="121900" bIns="121900" anchor="t" anchorCtr="0">
            <a:noAutofit/>
          </a:bodyPr>
          <a:lstStyle/>
          <a:p>
            <a:pPr marL="0" indent="0" algn="ctr">
              <a:lnSpc>
                <a:spcPct val="95000"/>
              </a:lnSpc>
              <a:buNone/>
            </a:pPr>
            <a:r>
              <a:rPr lang="en" sz="2000" b="1"/>
              <a:t>Helping to prevent homelessness</a:t>
            </a:r>
            <a:endParaRPr sz="2000" b="1"/>
          </a:p>
          <a:p>
            <a:pPr marL="0" indent="0">
              <a:lnSpc>
                <a:spcPct val="95000"/>
              </a:lnSpc>
              <a:spcBef>
                <a:spcPts val="1600"/>
              </a:spcBef>
              <a:buNone/>
            </a:pPr>
            <a:endParaRPr sz="933"/>
          </a:p>
          <a:p>
            <a:pPr marL="0" indent="0">
              <a:lnSpc>
                <a:spcPct val="95000"/>
              </a:lnSpc>
              <a:buNone/>
            </a:pPr>
            <a:r>
              <a:rPr lang="en" sz="1467"/>
              <a:t>Emergency grants of up to $2500 for people who have fallen behind on rent to prevent eviction.</a:t>
            </a:r>
            <a:endParaRPr sz="1467"/>
          </a:p>
          <a:p>
            <a:pPr marL="0" indent="0">
              <a:lnSpc>
                <a:spcPct val="95000"/>
              </a:lnSpc>
              <a:buNone/>
            </a:pPr>
            <a:endParaRPr sz="1467"/>
          </a:p>
          <a:p>
            <a:pPr marL="0" indent="0" algn="ctr">
              <a:lnSpc>
                <a:spcPct val="95000"/>
              </a:lnSpc>
              <a:spcAft>
                <a:spcPts val="1600"/>
              </a:spcAft>
              <a:buNone/>
            </a:pPr>
            <a:endParaRPr/>
          </a:p>
        </p:txBody>
      </p:sp>
      <p:sp>
        <p:nvSpPr>
          <p:cNvPr id="77" name="Google Shape;77;p16"/>
          <p:cNvSpPr txBox="1">
            <a:spLocks noGrp="1"/>
          </p:cNvSpPr>
          <p:nvPr>
            <p:ph type="body" idx="1"/>
          </p:nvPr>
        </p:nvSpPr>
        <p:spPr>
          <a:xfrm>
            <a:off x="3952651" y="3975351"/>
            <a:ext cx="4286800" cy="1819200"/>
          </a:xfrm>
          <a:prstGeom prst="rect">
            <a:avLst/>
          </a:prstGeom>
          <a:noFill/>
          <a:ln>
            <a:noFill/>
          </a:ln>
        </p:spPr>
        <p:txBody>
          <a:bodyPr spcFirstLastPara="1" wrap="square" lIns="121900" tIns="121900" rIns="121900" bIns="121900" anchor="t" anchorCtr="0">
            <a:normAutofit lnSpcReduction="10000"/>
          </a:bodyPr>
          <a:lstStyle/>
          <a:p>
            <a:pPr marL="0" indent="0" algn="ctr">
              <a:buNone/>
            </a:pPr>
            <a:r>
              <a:rPr lang="en" sz="2000" b="1"/>
              <a:t>Supporting community workers with affordable housing</a:t>
            </a:r>
            <a:endParaRPr sz="2000" b="1"/>
          </a:p>
          <a:p>
            <a:pPr marL="0" indent="0" algn="ctr">
              <a:buNone/>
            </a:pPr>
            <a:endParaRPr sz="267" b="1"/>
          </a:p>
          <a:p>
            <a:pPr marL="0" indent="0" algn="ctr">
              <a:spcBef>
                <a:spcPts val="1600"/>
              </a:spcBef>
              <a:spcAft>
                <a:spcPts val="1600"/>
              </a:spcAft>
              <a:buNone/>
            </a:pPr>
            <a:r>
              <a:rPr lang="en" sz="1467"/>
              <a:t>Pairs community-focused workers with affordable housing options </a:t>
            </a:r>
            <a:endParaRPr sz="1467"/>
          </a:p>
        </p:txBody>
      </p:sp>
      <p:sp>
        <p:nvSpPr>
          <p:cNvPr id="78" name="Google Shape;78;p16"/>
          <p:cNvSpPr txBox="1">
            <a:spLocks noGrp="1"/>
          </p:cNvSpPr>
          <p:nvPr>
            <p:ph type="body" idx="1"/>
          </p:nvPr>
        </p:nvSpPr>
        <p:spPr>
          <a:xfrm>
            <a:off x="8276525" y="4018175"/>
            <a:ext cx="3650000" cy="2312800"/>
          </a:xfrm>
          <a:prstGeom prst="rect">
            <a:avLst/>
          </a:prstGeom>
          <a:noFill/>
          <a:ln>
            <a:noFill/>
          </a:ln>
        </p:spPr>
        <p:txBody>
          <a:bodyPr spcFirstLastPara="1" wrap="square" lIns="121900" tIns="121900" rIns="121900" bIns="121900" anchor="t" anchorCtr="0">
            <a:normAutofit/>
          </a:bodyPr>
          <a:lstStyle/>
          <a:p>
            <a:pPr marL="0" indent="0" algn="ctr">
              <a:buSzPts val="1700"/>
              <a:buNone/>
            </a:pPr>
            <a:r>
              <a:rPr lang="en" sz="2000" b="1"/>
              <a:t>Improving facilities and services for shelters</a:t>
            </a:r>
            <a:endParaRPr sz="2000" b="1"/>
          </a:p>
          <a:p>
            <a:pPr marL="0" indent="0" algn="ctr">
              <a:buSzPts val="1700"/>
              <a:buNone/>
            </a:pPr>
            <a:endParaRPr sz="1467" b="1"/>
          </a:p>
          <a:p>
            <a:pPr marL="0" indent="0" algn="ctr">
              <a:spcBef>
                <a:spcPts val="1600"/>
              </a:spcBef>
              <a:buSzPts val="1700"/>
              <a:buNone/>
            </a:pPr>
            <a:r>
              <a:rPr lang="en" sz="1467"/>
              <a:t>Building program that helps renovate shelters to provide dignified and stable housing for all</a:t>
            </a:r>
            <a:endParaRPr sz="1467"/>
          </a:p>
          <a:p>
            <a:pPr marL="0" indent="0">
              <a:spcBef>
                <a:spcPts val="1600"/>
              </a:spcBef>
              <a:spcAft>
                <a:spcPts val="1600"/>
              </a:spcAft>
              <a:buSzPts val="1700"/>
              <a:buNone/>
            </a:pPr>
            <a:endParaRPr sz="1467">
              <a:latin typeface="Lato"/>
              <a:ea typeface="Lato"/>
              <a:cs typeface="Lato"/>
              <a:sym typeface="Lato"/>
            </a:endParaRPr>
          </a:p>
        </p:txBody>
      </p:sp>
      <p:pic>
        <p:nvPicPr>
          <p:cNvPr id="79" name="Google Shape;79;p16"/>
          <p:cNvPicPr preferRelativeResize="0"/>
          <p:nvPr/>
        </p:nvPicPr>
        <p:blipFill rotWithShape="1">
          <a:blip r:embed="rId4">
            <a:alphaModFix/>
          </a:blip>
          <a:srcRect/>
          <a:stretch/>
        </p:blipFill>
        <p:spPr>
          <a:xfrm>
            <a:off x="5317000" y="2371763"/>
            <a:ext cx="1365251" cy="1365251"/>
          </a:xfrm>
          <a:prstGeom prst="rect">
            <a:avLst/>
          </a:prstGeom>
          <a:noFill/>
          <a:ln>
            <a:noFill/>
          </a:ln>
        </p:spPr>
      </p:pic>
      <p:pic>
        <p:nvPicPr>
          <p:cNvPr id="80" name="Google Shape;80;p16"/>
          <p:cNvPicPr preferRelativeResize="0"/>
          <p:nvPr/>
        </p:nvPicPr>
        <p:blipFill rotWithShape="1">
          <a:blip r:embed="rId5">
            <a:alphaModFix/>
          </a:blip>
          <a:srcRect/>
          <a:stretch/>
        </p:blipFill>
        <p:spPr>
          <a:xfrm>
            <a:off x="9418800" y="2371763"/>
            <a:ext cx="1365251" cy="1365251"/>
          </a:xfrm>
          <a:prstGeom prst="rect">
            <a:avLst/>
          </a:prstGeom>
          <a:noFill/>
          <a:ln>
            <a:noFill/>
          </a:ln>
        </p:spPr>
      </p:pic>
      <p:sp>
        <p:nvSpPr>
          <p:cNvPr id="81" name="Google Shape;81;p16"/>
          <p:cNvSpPr txBox="1"/>
          <p:nvPr/>
        </p:nvSpPr>
        <p:spPr>
          <a:xfrm>
            <a:off x="842025" y="1470414"/>
            <a:ext cx="2361600" cy="800205"/>
          </a:xfrm>
          <a:prstGeom prst="rect">
            <a:avLst/>
          </a:prstGeom>
          <a:noFill/>
          <a:ln>
            <a:noFill/>
          </a:ln>
        </p:spPr>
        <p:txBody>
          <a:bodyPr spcFirstLastPara="1" wrap="square" lIns="91433" tIns="91433" rIns="91433" bIns="914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en" sz="2000" b="1" i="1" u="none" strike="noStrike" kern="0" cap="none" spc="0" normalizeH="0" baseline="0" noProof="0">
                <a:ln>
                  <a:noFill/>
                </a:ln>
                <a:solidFill>
                  <a:srgbClr val="000000"/>
                </a:solidFill>
                <a:effectLst/>
                <a:uLnTx/>
                <a:uFillTx/>
                <a:latin typeface="Open Sans"/>
                <a:ea typeface="Open Sans"/>
                <a:cs typeface="Open Sans"/>
                <a:sym typeface="Open Sans"/>
              </a:rPr>
              <a:t>Emergency Housing Fund</a:t>
            </a:r>
            <a:endParaRPr kumimoji="0" sz="2000" b="1" i="1"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82" name="Google Shape;82;p16"/>
          <p:cNvSpPr txBox="1"/>
          <p:nvPr/>
        </p:nvSpPr>
        <p:spPr>
          <a:xfrm>
            <a:off x="4915200" y="1470414"/>
            <a:ext cx="2361600" cy="800205"/>
          </a:xfrm>
          <a:prstGeom prst="rect">
            <a:avLst/>
          </a:prstGeom>
          <a:noFill/>
          <a:ln>
            <a:noFill/>
          </a:ln>
        </p:spPr>
        <p:txBody>
          <a:bodyPr spcFirstLastPara="1" wrap="square" lIns="91433" tIns="91433" rIns="91433" bIns="914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en" sz="2000" b="1" i="1" u="none" strike="noStrike" kern="0" cap="none" spc="0" normalizeH="0" baseline="0" noProof="0">
                <a:ln>
                  <a:noFill/>
                </a:ln>
                <a:solidFill>
                  <a:srgbClr val="000000"/>
                </a:solidFill>
                <a:effectLst/>
                <a:uLnTx/>
                <a:uFillTx/>
                <a:latin typeface="Open Sans"/>
                <a:ea typeface="Open Sans"/>
                <a:cs typeface="Open Sans"/>
                <a:sym typeface="Open Sans"/>
              </a:rPr>
              <a:t>Affordable Housing Initiative</a:t>
            </a:r>
            <a:endParaRPr kumimoji="0" sz="2000" b="1" i="1"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83" name="Google Shape;83;p16"/>
          <p:cNvSpPr txBox="1"/>
          <p:nvPr/>
        </p:nvSpPr>
        <p:spPr>
          <a:xfrm>
            <a:off x="8920625" y="1470414"/>
            <a:ext cx="2361600" cy="800205"/>
          </a:xfrm>
          <a:prstGeom prst="rect">
            <a:avLst/>
          </a:prstGeom>
          <a:noFill/>
          <a:ln>
            <a:noFill/>
          </a:ln>
        </p:spPr>
        <p:txBody>
          <a:bodyPr spcFirstLastPara="1" wrap="square" lIns="91433" tIns="91433" rIns="91433" bIns="914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en" sz="2000" b="1" i="1" u="none" strike="noStrike" kern="0" cap="none" spc="0" normalizeH="0" baseline="0" noProof="0">
                <a:ln>
                  <a:noFill/>
                </a:ln>
                <a:solidFill>
                  <a:srgbClr val="000000"/>
                </a:solidFill>
                <a:effectLst/>
                <a:uLnTx/>
                <a:uFillTx/>
                <a:latin typeface="Open Sans"/>
                <a:ea typeface="Open Sans"/>
                <a:cs typeface="Open Sans"/>
                <a:sym typeface="Open Sans"/>
              </a:rPr>
              <a:t>Renovation Program</a:t>
            </a:r>
            <a:endParaRPr kumimoji="0" sz="2000" b="1" i="1"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84" name="Google Shape;84;p16"/>
          <p:cNvSpPr txBox="1"/>
          <p:nvPr/>
        </p:nvSpPr>
        <p:spPr>
          <a:xfrm>
            <a:off x="415600" y="5884851"/>
            <a:ext cx="7846400" cy="410419"/>
          </a:xfrm>
          <a:prstGeom prst="rect">
            <a:avLst/>
          </a:prstGeom>
          <a:noFill/>
          <a:ln>
            <a:noFill/>
          </a:ln>
        </p:spPr>
        <p:txBody>
          <a:bodyPr spcFirstLastPara="1" wrap="square" lIns="91433" tIns="91433" rIns="91433" bIns="914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pic>
        <p:nvPicPr>
          <p:cNvPr id="85" name="Google Shape;85;p16"/>
          <p:cNvPicPr preferRelativeResize="0"/>
          <p:nvPr/>
        </p:nvPicPr>
        <p:blipFill>
          <a:blip r:embed="rId6">
            <a:alphaModFix/>
          </a:blip>
          <a:stretch>
            <a:fillRect/>
          </a:stretch>
        </p:blipFill>
        <p:spPr>
          <a:xfrm>
            <a:off x="11479800" y="6188225"/>
            <a:ext cx="538027" cy="520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fade">
                                      <p:cBhvr>
                                        <p:cTn id="7" dur="10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xEl>
                                              <p:pRg st="2" end="2"/>
                                            </p:txEl>
                                          </p:spTgt>
                                        </p:tgtEl>
                                        <p:attrNameLst>
                                          <p:attrName>style.visibility</p:attrName>
                                        </p:attrNameLst>
                                      </p:cBhvr>
                                      <p:to>
                                        <p:strVal val="visible"/>
                                      </p:to>
                                    </p:set>
                                    <p:animEffect transition="in" filter="fade">
                                      <p:cBhvr>
                                        <p:cTn id="12" dur="1000"/>
                                        <p:tgtEl>
                                          <p:spTgt spid="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fade">
                                      <p:cBhvr>
                                        <p:cTn id="17" dur="1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
                                            <p:txEl>
                                              <p:pRg st="2" end="2"/>
                                            </p:txEl>
                                          </p:spTgt>
                                        </p:tgtEl>
                                        <p:attrNameLst>
                                          <p:attrName>style.visibility</p:attrName>
                                        </p:attrNameLst>
                                      </p:cBhvr>
                                      <p:to>
                                        <p:strVal val="visible"/>
                                      </p:to>
                                    </p:set>
                                    <p:animEffect transition="in" filter="fade">
                                      <p:cBhvr>
                                        <p:cTn id="22" dur="1000"/>
                                        <p:tgtEl>
                                          <p:spTgt spid="7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xEl>
                                              <p:pRg st="0" end="0"/>
                                            </p:txEl>
                                          </p:spTgt>
                                        </p:tgtEl>
                                        <p:attrNameLst>
                                          <p:attrName>style.visibility</p:attrName>
                                        </p:attrNameLst>
                                      </p:cBhvr>
                                      <p:to>
                                        <p:strVal val="visible"/>
                                      </p:to>
                                    </p:set>
                                    <p:animEffect transition="in" filter="fade">
                                      <p:cBhvr>
                                        <p:cTn id="27" dur="1000"/>
                                        <p:tgtEl>
                                          <p:spTgt spid="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xEl>
                                              <p:pRg st="2" end="2"/>
                                            </p:txEl>
                                          </p:spTgt>
                                        </p:tgtEl>
                                        <p:attrNameLst>
                                          <p:attrName>style.visibility</p:attrName>
                                        </p:attrNameLst>
                                      </p:cBhvr>
                                      <p:to>
                                        <p:strVal val="visible"/>
                                      </p:to>
                                    </p:set>
                                    <p:animEffect transition="in" filter="fade">
                                      <p:cBhvr>
                                        <p:cTn id="32" dur="1000"/>
                                        <p:tgtEl>
                                          <p:spTgt spid="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F1EBDCD4-0DFE-4BFC-B527-76D7C1C6466B}" vid="{B36D0821-FAFD-4A44-B0A3-9261322768BD}"/>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clean sophisticated presentation</Template>
  <TotalTime>1894</TotalTime>
  <Words>2539</Words>
  <Application>Microsoft Office PowerPoint</Application>
  <PresentationFormat>Widescreen</PresentationFormat>
  <Paragraphs>353</Paragraphs>
  <Slides>37</Slides>
  <Notes>21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Arial</vt:lpstr>
      <vt:lpstr>Calibri</vt:lpstr>
      <vt:lpstr>Constantia</vt:lpstr>
      <vt:lpstr>Courier New</vt:lpstr>
      <vt:lpstr>Helvetica Light</vt:lpstr>
      <vt:lpstr>Lato</vt:lpstr>
      <vt:lpstr>Open Sans</vt:lpstr>
      <vt:lpstr>Source Sans Pro</vt:lpstr>
      <vt:lpstr>Times New Roman</vt:lpstr>
      <vt:lpstr>Tw Cen MT</vt:lpstr>
      <vt:lpstr>Wingdings</vt:lpstr>
      <vt:lpstr>Office Theme</vt:lpstr>
      <vt:lpstr>Simple Light</vt:lpstr>
      <vt:lpstr>1_Office Theme</vt:lpstr>
      <vt:lpstr>TOWN HALL MEETING  PROGRAMS &amp; RESOURCES FOR THE RESIDENTS OF FOSTER’S LANDING</vt:lpstr>
      <vt:lpstr>Welcome &amp; Introductions</vt:lpstr>
      <vt:lpstr>Zoom Meeting Instructions</vt:lpstr>
      <vt:lpstr>Efforts to Date</vt:lpstr>
      <vt:lpstr>We Heard You</vt:lpstr>
      <vt:lpstr>Early Relocation Assistance Program (ERAP)</vt:lpstr>
      <vt:lpstr>Apply Now</vt:lpstr>
      <vt:lpstr>PowerPoint Presentation</vt:lpstr>
      <vt:lpstr>HIF Programs </vt:lpstr>
      <vt:lpstr>ERAP Application </vt:lpstr>
      <vt:lpstr>Timeline</vt:lpstr>
      <vt:lpstr>ERAP Application Link</vt:lpstr>
      <vt:lpstr>For more information, please visit: </vt:lpstr>
      <vt:lpstr>Samaritan House </vt:lpstr>
      <vt:lpstr>Samaritan House </vt:lpstr>
      <vt:lpstr>The names by which you know our Samaritan House Programs</vt:lpstr>
      <vt:lpstr>Need Help? Need Information? </vt:lpstr>
      <vt:lpstr>Samaritan House </vt:lpstr>
      <vt:lpstr>Samaritan House </vt:lpstr>
      <vt:lpstr>PowerPoint Presentation</vt:lpstr>
      <vt:lpstr>We’re Here for You</vt:lpstr>
      <vt:lpstr>PowerPoint Presentation</vt:lpstr>
      <vt:lpstr>PowerPoint Presentation</vt:lpstr>
      <vt:lpstr>PowerPoint Presentation</vt:lpstr>
      <vt:lpstr>PowerPoint Presentation</vt:lpstr>
      <vt:lpstr>Self-Sufficiency Program (Cont.)</vt:lpstr>
      <vt:lpstr>Home Sharing Program</vt:lpstr>
      <vt:lpstr>PowerPoint Presentation</vt:lpstr>
      <vt:lpstr>Program Demographics</vt:lpstr>
      <vt:lpstr>Apply Today!</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Monica Ly</dc:creator>
  <cp:lastModifiedBy>Monica Ly</cp:lastModifiedBy>
  <cp:revision>116</cp:revision>
  <dcterms:created xsi:type="dcterms:W3CDTF">2021-04-06T17:56:04Z</dcterms:created>
  <dcterms:modified xsi:type="dcterms:W3CDTF">2021-04-28T21:19:07Z</dcterms:modified>
</cp:coreProperties>
</file>