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773" r:id="rId2"/>
    <p:sldId id="821" r:id="rId3"/>
    <p:sldId id="830" r:id="rId4"/>
    <p:sldId id="1088" r:id="rId5"/>
    <p:sldId id="1089" r:id="rId6"/>
    <p:sldId id="1090" r:id="rId7"/>
    <p:sldId id="1091" r:id="rId8"/>
    <p:sldId id="1098" r:id="rId9"/>
    <p:sldId id="1078" r:id="rId10"/>
    <p:sldId id="1093" r:id="rId11"/>
    <p:sldId id="1092" r:id="rId12"/>
    <p:sldId id="1099" r:id="rId13"/>
    <p:sldId id="1079" r:id="rId14"/>
    <p:sldId id="1094" r:id="rId15"/>
    <p:sldId id="1082" r:id="rId16"/>
    <p:sldId id="1100" r:id="rId17"/>
    <p:sldId id="1095" r:id="rId18"/>
    <p:sldId id="1096" r:id="rId19"/>
    <p:sldId id="1097" r:id="rId20"/>
    <p:sldId id="653" r:id="rId21"/>
    <p:sldId id="1101" r:id="rId22"/>
    <p:sldId id="39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A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1" autoAdjust="0"/>
    <p:restoredTop sz="80331" autoAdjust="0"/>
  </p:normalViewPr>
  <p:slideViewPr>
    <p:cSldViewPr snapToGrid="0" snapToObjects="1">
      <p:cViewPr varScale="1">
        <p:scale>
          <a:sx n="66" d="100"/>
          <a:sy n="66" d="100"/>
        </p:scale>
        <p:origin x="173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B36CC8-5B55-4C5E-B100-992FF0DD59E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AEBB75-5595-44E9-8F01-5466A765517F}">
      <dgm:prSet phldrT="[Text]"/>
      <dgm:spPr/>
      <dgm:t>
        <a:bodyPr/>
        <a:lstStyle/>
        <a:p>
          <a:r>
            <a:rPr lang="en-US" dirty="0"/>
            <a:t>Identify preferred plan(s)</a:t>
          </a:r>
        </a:p>
      </dgm:t>
    </dgm:pt>
    <dgm:pt modelId="{86ADB451-377F-4182-8B67-A5C8D0463E7E}" type="parTrans" cxnId="{21B88443-73CC-4890-AB65-0D45DE9D4C1D}">
      <dgm:prSet/>
      <dgm:spPr/>
      <dgm:t>
        <a:bodyPr/>
        <a:lstStyle/>
        <a:p>
          <a:endParaRPr lang="en-US"/>
        </a:p>
      </dgm:t>
    </dgm:pt>
    <dgm:pt modelId="{DD29187F-850F-48EE-8845-F7367A4E18D9}" type="sibTrans" cxnId="{21B88443-73CC-4890-AB65-0D45DE9D4C1D}">
      <dgm:prSet/>
      <dgm:spPr/>
      <dgm:t>
        <a:bodyPr/>
        <a:lstStyle/>
        <a:p>
          <a:endParaRPr lang="en-US"/>
        </a:p>
      </dgm:t>
    </dgm:pt>
    <dgm:pt modelId="{1DFA684B-EE4E-49DB-B86F-E21E86D20FF3}">
      <dgm:prSet phldrT="[Text]"/>
      <dgm:spPr/>
      <dgm:t>
        <a:bodyPr/>
        <a:lstStyle/>
        <a:p>
          <a:r>
            <a:rPr lang="en-US" b="0" dirty="0">
              <a:solidFill>
                <a:schemeClr val="accent3">
                  <a:lumMod val="75000"/>
                </a:schemeClr>
              </a:solidFill>
            </a:rPr>
            <a:t> To use as a jumping-off point with an understanding that none of these are final plans.  </a:t>
          </a:r>
          <a:r>
            <a:rPr lang="en-US" b="0" i="1" dirty="0">
              <a:solidFill>
                <a:schemeClr val="accent3">
                  <a:lumMod val="75000"/>
                </a:schemeClr>
              </a:solidFill>
            </a:rPr>
            <a:t>It is an iterative process.</a:t>
          </a:r>
          <a:endParaRPr lang="en-US" b="0" dirty="0"/>
        </a:p>
      </dgm:t>
    </dgm:pt>
    <dgm:pt modelId="{0A7CAEC2-BEF8-4808-95A4-6C00C1137D35}" type="parTrans" cxnId="{7F4B57D7-E2C7-49B5-9CB4-9DD54EEA1A0E}">
      <dgm:prSet/>
      <dgm:spPr/>
      <dgm:t>
        <a:bodyPr/>
        <a:lstStyle/>
        <a:p>
          <a:endParaRPr lang="en-US"/>
        </a:p>
      </dgm:t>
    </dgm:pt>
    <dgm:pt modelId="{0F73C09D-FF89-428E-B405-828D82C1A105}" type="sibTrans" cxnId="{7F4B57D7-E2C7-49B5-9CB4-9DD54EEA1A0E}">
      <dgm:prSet/>
      <dgm:spPr/>
      <dgm:t>
        <a:bodyPr/>
        <a:lstStyle/>
        <a:p>
          <a:endParaRPr lang="en-US"/>
        </a:p>
      </dgm:t>
    </dgm:pt>
    <dgm:pt modelId="{D9BD9819-F4D4-46AC-AC46-FD2C5BCAE405}">
      <dgm:prSet phldrT="[Text]"/>
      <dgm:spPr/>
      <dgm:t>
        <a:bodyPr/>
        <a:lstStyle/>
        <a:p>
          <a:r>
            <a:rPr lang="en-US" dirty="0"/>
            <a:t>Suggest possible changes</a:t>
          </a:r>
        </a:p>
      </dgm:t>
    </dgm:pt>
    <dgm:pt modelId="{D710924C-23C5-4339-A56C-7840DDA3E47F}" type="parTrans" cxnId="{77A84E7E-8014-4FFC-BE28-7F41A13A6D78}">
      <dgm:prSet/>
      <dgm:spPr/>
      <dgm:t>
        <a:bodyPr/>
        <a:lstStyle/>
        <a:p>
          <a:endParaRPr lang="en-US"/>
        </a:p>
      </dgm:t>
    </dgm:pt>
    <dgm:pt modelId="{3641795B-FFBA-49D3-9A38-CBD157B5670E}" type="sibTrans" cxnId="{77A84E7E-8014-4FFC-BE28-7F41A13A6D78}">
      <dgm:prSet/>
      <dgm:spPr/>
      <dgm:t>
        <a:bodyPr/>
        <a:lstStyle/>
        <a:p>
          <a:endParaRPr lang="en-US"/>
        </a:p>
      </dgm:t>
    </dgm:pt>
    <dgm:pt modelId="{910490E8-48F3-4E7D-BA88-AB8628DCE3FA}">
      <dgm:prSet phldrT="[Text]"/>
      <dgm:spPr/>
      <dgm:t>
        <a:bodyPr/>
        <a:lstStyle/>
        <a:p>
          <a:r>
            <a:rPr lang="en-US" dirty="0">
              <a:solidFill>
                <a:schemeClr val="accent3">
                  <a:lumMod val="75000"/>
                </a:schemeClr>
              </a:solidFill>
            </a:rPr>
            <a:t>Adjustments can be made to any of these draft plans or public maps. </a:t>
          </a:r>
        </a:p>
      </dgm:t>
    </dgm:pt>
    <dgm:pt modelId="{EC87AF07-0DE9-4212-91F3-BD45FC5AC445}" type="parTrans" cxnId="{620DF5C3-8362-4FB7-BFD6-0D7ACA6529CA}">
      <dgm:prSet/>
      <dgm:spPr/>
      <dgm:t>
        <a:bodyPr/>
        <a:lstStyle/>
        <a:p>
          <a:endParaRPr lang="en-US"/>
        </a:p>
      </dgm:t>
    </dgm:pt>
    <dgm:pt modelId="{3266901F-EBED-46FE-86E2-EE7C1E2FC822}" type="sibTrans" cxnId="{620DF5C3-8362-4FB7-BFD6-0D7ACA6529CA}">
      <dgm:prSet/>
      <dgm:spPr/>
      <dgm:t>
        <a:bodyPr/>
        <a:lstStyle/>
        <a:p>
          <a:endParaRPr lang="en-US"/>
        </a:p>
      </dgm:t>
    </dgm:pt>
    <dgm:pt modelId="{646BFC9A-90F5-4C0A-A818-C6F009EAE3FF}">
      <dgm:prSet phldrT="[Text]"/>
      <dgm:spPr/>
      <dgm:t>
        <a:bodyPr/>
        <a:lstStyle/>
        <a:p>
          <a:r>
            <a:rPr lang="en-US" dirty="0"/>
            <a:t>Provide direction for new maps</a:t>
          </a:r>
        </a:p>
      </dgm:t>
    </dgm:pt>
    <dgm:pt modelId="{E894CF4E-8CEF-4811-AD5B-670BA3CA2D71}" type="parTrans" cxnId="{77AC3E33-7CD5-44D5-9829-D45B79BCC013}">
      <dgm:prSet/>
      <dgm:spPr/>
      <dgm:t>
        <a:bodyPr/>
        <a:lstStyle/>
        <a:p>
          <a:endParaRPr lang="en-US"/>
        </a:p>
      </dgm:t>
    </dgm:pt>
    <dgm:pt modelId="{912F7643-5356-4A97-BD73-C3C348EC7588}" type="sibTrans" cxnId="{77AC3E33-7CD5-44D5-9829-D45B79BCC013}">
      <dgm:prSet/>
      <dgm:spPr/>
      <dgm:t>
        <a:bodyPr/>
        <a:lstStyle/>
        <a:p>
          <a:endParaRPr lang="en-US"/>
        </a:p>
      </dgm:t>
    </dgm:pt>
    <dgm:pt modelId="{B3716FB4-472B-4464-8447-B74139831C03}">
      <dgm:prSet phldrT="[Text]"/>
      <dgm:spPr/>
      <dgm:t>
        <a:bodyPr/>
        <a:lstStyle/>
        <a:p>
          <a:r>
            <a:rPr lang="en-US" dirty="0">
              <a:solidFill>
                <a:schemeClr val="accent3">
                  <a:lumMod val="75000"/>
                </a:schemeClr>
              </a:solidFill>
            </a:rPr>
            <a:t>Demographers will prepare maps with your directions for the next scheduled meeting.</a:t>
          </a:r>
        </a:p>
      </dgm:t>
    </dgm:pt>
    <dgm:pt modelId="{6F81CC47-7EE6-4330-9704-A44F9320D6CF}" type="parTrans" cxnId="{F8D10EA0-E42B-47BF-975D-62F3A9D38133}">
      <dgm:prSet/>
      <dgm:spPr/>
      <dgm:t>
        <a:bodyPr/>
        <a:lstStyle/>
        <a:p>
          <a:endParaRPr lang="en-US"/>
        </a:p>
      </dgm:t>
    </dgm:pt>
    <dgm:pt modelId="{773AEE87-C376-4816-A667-E5CE8B4BE5F5}" type="sibTrans" cxnId="{F8D10EA0-E42B-47BF-975D-62F3A9D38133}">
      <dgm:prSet/>
      <dgm:spPr/>
      <dgm:t>
        <a:bodyPr/>
        <a:lstStyle/>
        <a:p>
          <a:endParaRPr lang="en-US"/>
        </a:p>
      </dgm:t>
    </dgm:pt>
    <dgm:pt modelId="{506DD20E-E96F-4F4E-B5CF-FEC06154A1A7}" type="pres">
      <dgm:prSet presAssocID="{07B36CC8-5B55-4C5E-B100-992FF0DD59E2}" presName="rootnode" presStyleCnt="0">
        <dgm:presLayoutVars>
          <dgm:chMax/>
          <dgm:chPref/>
          <dgm:dir/>
          <dgm:animLvl val="lvl"/>
        </dgm:presLayoutVars>
      </dgm:prSet>
      <dgm:spPr/>
    </dgm:pt>
    <dgm:pt modelId="{A5A99939-35E8-41FC-BB81-CB5FBA30F31D}" type="pres">
      <dgm:prSet presAssocID="{2DAEBB75-5595-44E9-8F01-5466A765517F}" presName="composite" presStyleCnt="0"/>
      <dgm:spPr/>
    </dgm:pt>
    <dgm:pt modelId="{F824CE3F-696F-46DF-A2DA-65410A564481}" type="pres">
      <dgm:prSet presAssocID="{2DAEBB75-5595-44E9-8F01-5466A765517F}" presName="bentUpArrow1" presStyleLbl="alignImgPlace1" presStyleIdx="0" presStyleCnt="2"/>
      <dgm:spPr/>
    </dgm:pt>
    <dgm:pt modelId="{BEAEA3AB-4F9F-4B71-9064-57C0597C66A4}" type="pres">
      <dgm:prSet presAssocID="{2DAEBB75-5595-44E9-8F01-5466A765517F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D639D5FF-B094-4FD6-8C33-38ABF349332A}" type="pres">
      <dgm:prSet presAssocID="{2DAEBB75-5595-44E9-8F01-5466A765517F}" presName="ChildText" presStyleLbl="revTx" presStyleIdx="0" presStyleCnt="3" custScaleX="231516" custScaleY="129844" custLinFactNeighborX="60306" custLinFactNeighborY="-670">
        <dgm:presLayoutVars>
          <dgm:chMax val="0"/>
          <dgm:chPref val="0"/>
          <dgm:bulletEnabled val="1"/>
        </dgm:presLayoutVars>
      </dgm:prSet>
      <dgm:spPr/>
    </dgm:pt>
    <dgm:pt modelId="{9270551F-7B8D-45D9-8BAD-05F8D73F7E5E}" type="pres">
      <dgm:prSet presAssocID="{DD29187F-850F-48EE-8845-F7367A4E18D9}" presName="sibTrans" presStyleCnt="0"/>
      <dgm:spPr/>
    </dgm:pt>
    <dgm:pt modelId="{BAD2FA98-DEA4-4C83-91D0-2DE1F779CA85}" type="pres">
      <dgm:prSet presAssocID="{D9BD9819-F4D4-46AC-AC46-FD2C5BCAE405}" presName="composite" presStyleCnt="0"/>
      <dgm:spPr/>
    </dgm:pt>
    <dgm:pt modelId="{0A412E93-6F01-4FF9-835E-A51D7C166421}" type="pres">
      <dgm:prSet presAssocID="{D9BD9819-F4D4-46AC-AC46-FD2C5BCAE405}" presName="bentUpArrow1" presStyleLbl="alignImgPlace1" presStyleIdx="1" presStyleCnt="2"/>
      <dgm:spPr/>
    </dgm:pt>
    <dgm:pt modelId="{BFF7E1CF-E8B8-4271-B332-1C87F47B111B}" type="pres">
      <dgm:prSet presAssocID="{D9BD9819-F4D4-46AC-AC46-FD2C5BCAE405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2A8CF0A1-C857-4F88-A151-7E5D0010572A}" type="pres">
      <dgm:prSet presAssocID="{D9BD9819-F4D4-46AC-AC46-FD2C5BCAE405}" presName="ChildText" presStyleLbl="revTx" presStyleIdx="1" presStyleCnt="3" custScaleX="202190" custLinFactNeighborX="55309" custLinFactNeighborY="-988">
        <dgm:presLayoutVars>
          <dgm:chMax val="0"/>
          <dgm:chPref val="0"/>
          <dgm:bulletEnabled val="1"/>
        </dgm:presLayoutVars>
      </dgm:prSet>
      <dgm:spPr/>
    </dgm:pt>
    <dgm:pt modelId="{2079A800-5F9A-4D72-B40B-CF8C247B16B9}" type="pres">
      <dgm:prSet presAssocID="{3641795B-FFBA-49D3-9A38-CBD157B5670E}" presName="sibTrans" presStyleCnt="0"/>
      <dgm:spPr/>
    </dgm:pt>
    <dgm:pt modelId="{B2CCCA76-7667-4C07-8601-A07D1E7754BC}" type="pres">
      <dgm:prSet presAssocID="{646BFC9A-90F5-4C0A-A818-C6F009EAE3FF}" presName="composite" presStyleCnt="0"/>
      <dgm:spPr/>
    </dgm:pt>
    <dgm:pt modelId="{937C4DDC-5BDC-4233-8BE7-F3F0E7758741}" type="pres">
      <dgm:prSet presAssocID="{646BFC9A-90F5-4C0A-A818-C6F009EAE3FF}" presName="ParentText" presStyleLbl="node1" presStyleIdx="2" presStyleCnt="3" custLinFactNeighborX="-10559" custLinFactNeighborY="1637">
        <dgm:presLayoutVars>
          <dgm:chMax val="1"/>
          <dgm:chPref val="1"/>
          <dgm:bulletEnabled val="1"/>
        </dgm:presLayoutVars>
      </dgm:prSet>
      <dgm:spPr/>
    </dgm:pt>
    <dgm:pt modelId="{C976213F-C497-4309-8CF0-EF0D9D389B38}" type="pres">
      <dgm:prSet presAssocID="{646BFC9A-90F5-4C0A-A818-C6F009EAE3FF}" presName="FinalChildText" presStyleLbl="revTx" presStyleIdx="2" presStyleCnt="3" custScaleX="162409" custScaleY="123760" custLinFactNeighborX="23749" custLinFactNeighborY="-2199">
        <dgm:presLayoutVars>
          <dgm:chMax val="0"/>
          <dgm:chPref val="0"/>
          <dgm:bulletEnabled val="1"/>
        </dgm:presLayoutVars>
      </dgm:prSet>
      <dgm:spPr/>
    </dgm:pt>
  </dgm:ptLst>
  <dgm:cxnLst>
    <dgm:cxn modelId="{13709D15-3E32-4C75-9C1D-DDE0FC5DFA70}" type="presOf" srcId="{B3716FB4-472B-4464-8447-B74139831C03}" destId="{C976213F-C497-4309-8CF0-EF0D9D389B38}" srcOrd="0" destOrd="0" presId="urn:microsoft.com/office/officeart/2005/8/layout/StepDownProcess"/>
    <dgm:cxn modelId="{77AC3E33-7CD5-44D5-9829-D45B79BCC013}" srcId="{07B36CC8-5B55-4C5E-B100-992FF0DD59E2}" destId="{646BFC9A-90F5-4C0A-A818-C6F009EAE3FF}" srcOrd="2" destOrd="0" parTransId="{E894CF4E-8CEF-4811-AD5B-670BA3CA2D71}" sibTransId="{912F7643-5356-4A97-BD73-C3C348EC7588}"/>
    <dgm:cxn modelId="{21B88443-73CC-4890-AB65-0D45DE9D4C1D}" srcId="{07B36CC8-5B55-4C5E-B100-992FF0DD59E2}" destId="{2DAEBB75-5595-44E9-8F01-5466A765517F}" srcOrd="0" destOrd="0" parTransId="{86ADB451-377F-4182-8B67-A5C8D0463E7E}" sibTransId="{DD29187F-850F-48EE-8845-F7367A4E18D9}"/>
    <dgm:cxn modelId="{26A01F6A-3218-4BC1-BB0D-7443BBBBC4B6}" type="presOf" srcId="{646BFC9A-90F5-4C0A-A818-C6F009EAE3FF}" destId="{937C4DDC-5BDC-4233-8BE7-F3F0E7758741}" srcOrd="0" destOrd="0" presId="urn:microsoft.com/office/officeart/2005/8/layout/StepDownProcess"/>
    <dgm:cxn modelId="{77A84E7E-8014-4FFC-BE28-7F41A13A6D78}" srcId="{07B36CC8-5B55-4C5E-B100-992FF0DD59E2}" destId="{D9BD9819-F4D4-46AC-AC46-FD2C5BCAE405}" srcOrd="1" destOrd="0" parTransId="{D710924C-23C5-4339-A56C-7840DDA3E47F}" sibTransId="{3641795B-FFBA-49D3-9A38-CBD157B5670E}"/>
    <dgm:cxn modelId="{3423BB8F-70B9-479B-B22E-BB3418C720F7}" type="presOf" srcId="{910490E8-48F3-4E7D-BA88-AB8628DCE3FA}" destId="{2A8CF0A1-C857-4F88-A151-7E5D0010572A}" srcOrd="0" destOrd="0" presId="urn:microsoft.com/office/officeart/2005/8/layout/StepDownProcess"/>
    <dgm:cxn modelId="{F8D10EA0-E42B-47BF-975D-62F3A9D38133}" srcId="{646BFC9A-90F5-4C0A-A818-C6F009EAE3FF}" destId="{B3716FB4-472B-4464-8447-B74139831C03}" srcOrd="0" destOrd="0" parTransId="{6F81CC47-7EE6-4330-9704-A44F9320D6CF}" sibTransId="{773AEE87-C376-4816-A667-E5CE8B4BE5F5}"/>
    <dgm:cxn modelId="{C62D7AA4-8095-4AB7-BD5C-B469AB65E454}" type="presOf" srcId="{07B36CC8-5B55-4C5E-B100-992FF0DD59E2}" destId="{506DD20E-E96F-4F4E-B5CF-FEC06154A1A7}" srcOrd="0" destOrd="0" presId="urn:microsoft.com/office/officeart/2005/8/layout/StepDownProcess"/>
    <dgm:cxn modelId="{4D3A2EAB-CC98-4AF3-BB4E-9F177F087278}" type="presOf" srcId="{1DFA684B-EE4E-49DB-B86F-E21E86D20FF3}" destId="{D639D5FF-B094-4FD6-8C33-38ABF349332A}" srcOrd="0" destOrd="0" presId="urn:microsoft.com/office/officeart/2005/8/layout/StepDownProcess"/>
    <dgm:cxn modelId="{620DF5C3-8362-4FB7-BFD6-0D7ACA6529CA}" srcId="{D9BD9819-F4D4-46AC-AC46-FD2C5BCAE405}" destId="{910490E8-48F3-4E7D-BA88-AB8628DCE3FA}" srcOrd="0" destOrd="0" parTransId="{EC87AF07-0DE9-4212-91F3-BD45FC5AC445}" sibTransId="{3266901F-EBED-46FE-86E2-EE7C1E2FC822}"/>
    <dgm:cxn modelId="{7F4B57D7-E2C7-49B5-9CB4-9DD54EEA1A0E}" srcId="{2DAEBB75-5595-44E9-8F01-5466A765517F}" destId="{1DFA684B-EE4E-49DB-B86F-E21E86D20FF3}" srcOrd="0" destOrd="0" parTransId="{0A7CAEC2-BEF8-4808-95A4-6C00C1137D35}" sibTransId="{0F73C09D-FF89-428E-B405-828D82C1A105}"/>
    <dgm:cxn modelId="{50E3D9D7-B514-4F55-A5CB-7EB7782C88F1}" type="presOf" srcId="{D9BD9819-F4D4-46AC-AC46-FD2C5BCAE405}" destId="{BFF7E1CF-E8B8-4271-B332-1C87F47B111B}" srcOrd="0" destOrd="0" presId="urn:microsoft.com/office/officeart/2005/8/layout/StepDownProcess"/>
    <dgm:cxn modelId="{1F00D5FA-04AB-4C44-9915-8BA6DA327F5A}" type="presOf" srcId="{2DAEBB75-5595-44E9-8F01-5466A765517F}" destId="{BEAEA3AB-4F9F-4B71-9064-57C0597C66A4}" srcOrd="0" destOrd="0" presId="urn:microsoft.com/office/officeart/2005/8/layout/StepDownProcess"/>
    <dgm:cxn modelId="{7C6B95B7-3A6D-4A40-85AB-70F6D675089B}" type="presParOf" srcId="{506DD20E-E96F-4F4E-B5CF-FEC06154A1A7}" destId="{A5A99939-35E8-41FC-BB81-CB5FBA30F31D}" srcOrd="0" destOrd="0" presId="urn:microsoft.com/office/officeart/2005/8/layout/StepDownProcess"/>
    <dgm:cxn modelId="{8D2E887B-53A0-412D-9A53-4385A625F151}" type="presParOf" srcId="{A5A99939-35E8-41FC-BB81-CB5FBA30F31D}" destId="{F824CE3F-696F-46DF-A2DA-65410A564481}" srcOrd="0" destOrd="0" presId="urn:microsoft.com/office/officeart/2005/8/layout/StepDownProcess"/>
    <dgm:cxn modelId="{16E675C2-CF91-4F03-8BE0-3368D77318D7}" type="presParOf" srcId="{A5A99939-35E8-41FC-BB81-CB5FBA30F31D}" destId="{BEAEA3AB-4F9F-4B71-9064-57C0597C66A4}" srcOrd="1" destOrd="0" presId="urn:microsoft.com/office/officeart/2005/8/layout/StepDownProcess"/>
    <dgm:cxn modelId="{8A1F6FE0-439C-427D-9068-90B265BAAAD5}" type="presParOf" srcId="{A5A99939-35E8-41FC-BB81-CB5FBA30F31D}" destId="{D639D5FF-B094-4FD6-8C33-38ABF349332A}" srcOrd="2" destOrd="0" presId="urn:microsoft.com/office/officeart/2005/8/layout/StepDownProcess"/>
    <dgm:cxn modelId="{519D690F-45F5-4427-BAC5-5308604DC68E}" type="presParOf" srcId="{506DD20E-E96F-4F4E-B5CF-FEC06154A1A7}" destId="{9270551F-7B8D-45D9-8BAD-05F8D73F7E5E}" srcOrd="1" destOrd="0" presId="urn:microsoft.com/office/officeart/2005/8/layout/StepDownProcess"/>
    <dgm:cxn modelId="{C6C18F7E-084C-4F95-9B8B-408FE430ECA1}" type="presParOf" srcId="{506DD20E-E96F-4F4E-B5CF-FEC06154A1A7}" destId="{BAD2FA98-DEA4-4C83-91D0-2DE1F779CA85}" srcOrd="2" destOrd="0" presId="urn:microsoft.com/office/officeart/2005/8/layout/StepDownProcess"/>
    <dgm:cxn modelId="{12A056BA-567C-4866-84EC-1735F9526A54}" type="presParOf" srcId="{BAD2FA98-DEA4-4C83-91D0-2DE1F779CA85}" destId="{0A412E93-6F01-4FF9-835E-A51D7C166421}" srcOrd="0" destOrd="0" presId="urn:microsoft.com/office/officeart/2005/8/layout/StepDownProcess"/>
    <dgm:cxn modelId="{D6D24932-2A95-4D86-920B-5ABAF3917032}" type="presParOf" srcId="{BAD2FA98-DEA4-4C83-91D0-2DE1F779CA85}" destId="{BFF7E1CF-E8B8-4271-B332-1C87F47B111B}" srcOrd="1" destOrd="0" presId="urn:microsoft.com/office/officeart/2005/8/layout/StepDownProcess"/>
    <dgm:cxn modelId="{84C600BB-4DBD-46E9-B11B-83441A066805}" type="presParOf" srcId="{BAD2FA98-DEA4-4C83-91D0-2DE1F779CA85}" destId="{2A8CF0A1-C857-4F88-A151-7E5D0010572A}" srcOrd="2" destOrd="0" presId="urn:microsoft.com/office/officeart/2005/8/layout/StepDownProcess"/>
    <dgm:cxn modelId="{52F77AEE-7EDB-4DBA-A49D-BD03D6FA4ADC}" type="presParOf" srcId="{506DD20E-E96F-4F4E-B5CF-FEC06154A1A7}" destId="{2079A800-5F9A-4D72-B40B-CF8C247B16B9}" srcOrd="3" destOrd="0" presId="urn:microsoft.com/office/officeart/2005/8/layout/StepDownProcess"/>
    <dgm:cxn modelId="{BB471D79-7361-49DA-BD2F-3C146E3528E1}" type="presParOf" srcId="{506DD20E-E96F-4F4E-B5CF-FEC06154A1A7}" destId="{B2CCCA76-7667-4C07-8601-A07D1E7754BC}" srcOrd="4" destOrd="0" presId="urn:microsoft.com/office/officeart/2005/8/layout/StepDownProcess"/>
    <dgm:cxn modelId="{7DF72578-47D3-4640-9236-8CC257373FAF}" type="presParOf" srcId="{B2CCCA76-7667-4C07-8601-A07D1E7754BC}" destId="{937C4DDC-5BDC-4233-8BE7-F3F0E7758741}" srcOrd="0" destOrd="0" presId="urn:microsoft.com/office/officeart/2005/8/layout/StepDownProcess"/>
    <dgm:cxn modelId="{2AF952CD-BEFE-4060-8F46-44A2EEDC4D2B}" type="presParOf" srcId="{B2CCCA76-7667-4C07-8601-A07D1E7754BC}" destId="{C976213F-C497-4309-8CF0-EF0D9D389B38}" srcOrd="1" destOrd="0" presId="urn:microsoft.com/office/officeart/2005/8/layout/StepDownProces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CE3F-696F-46DF-A2DA-65410A564481}">
      <dsp:nvSpPr>
        <dsp:cNvPr id="0" name=""/>
        <dsp:cNvSpPr/>
      </dsp:nvSpPr>
      <dsp:spPr>
        <a:xfrm rot="5400000">
          <a:off x="449394" y="1107021"/>
          <a:ext cx="956355" cy="108877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EA3AB-4F9F-4B71-9064-57C0597C66A4}">
      <dsp:nvSpPr>
        <dsp:cNvPr id="0" name=""/>
        <dsp:cNvSpPr/>
      </dsp:nvSpPr>
      <dsp:spPr>
        <a:xfrm>
          <a:off x="196018" y="46882"/>
          <a:ext cx="1609939" cy="112690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Identify preferred plan(s)</a:t>
          </a:r>
        </a:p>
      </dsp:txBody>
      <dsp:txXfrm>
        <a:off x="251039" y="101903"/>
        <a:ext cx="1499897" cy="1016863"/>
      </dsp:txXfrm>
    </dsp:sp>
    <dsp:sp modelId="{D639D5FF-B094-4FD6-8C33-38ABF349332A}">
      <dsp:nvSpPr>
        <dsp:cNvPr id="0" name=""/>
        <dsp:cNvSpPr/>
      </dsp:nvSpPr>
      <dsp:spPr>
        <a:xfrm>
          <a:off x="1742119" y="12344"/>
          <a:ext cx="2710859" cy="1182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>
              <a:solidFill>
                <a:schemeClr val="accent3">
                  <a:lumMod val="75000"/>
                </a:schemeClr>
              </a:solidFill>
            </a:rPr>
            <a:t> To use as a jumping-off point with an understanding that none of these are final plans.  </a:t>
          </a:r>
          <a:r>
            <a:rPr lang="en-US" sz="1500" b="0" i="1" kern="1200" dirty="0">
              <a:solidFill>
                <a:schemeClr val="accent3">
                  <a:lumMod val="75000"/>
                </a:schemeClr>
              </a:solidFill>
            </a:rPr>
            <a:t>It is an iterative process.</a:t>
          </a:r>
          <a:endParaRPr lang="en-US" sz="1500" b="0" kern="1200" dirty="0"/>
        </a:p>
      </dsp:txBody>
      <dsp:txXfrm>
        <a:off x="1742119" y="12344"/>
        <a:ext cx="2710859" cy="1182638"/>
      </dsp:txXfrm>
    </dsp:sp>
    <dsp:sp modelId="{0A412E93-6F01-4FF9-835E-A51D7C166421}">
      <dsp:nvSpPr>
        <dsp:cNvPr id="0" name=""/>
        <dsp:cNvSpPr/>
      </dsp:nvSpPr>
      <dsp:spPr>
        <a:xfrm rot="5400000">
          <a:off x="2153791" y="2372908"/>
          <a:ext cx="956355" cy="108877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7E1CF-E8B8-4271-B332-1C87F47B111B}">
      <dsp:nvSpPr>
        <dsp:cNvPr id="0" name=""/>
        <dsp:cNvSpPr/>
      </dsp:nvSpPr>
      <dsp:spPr>
        <a:xfrm>
          <a:off x="1900415" y="1312769"/>
          <a:ext cx="1609939" cy="112690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Suggest possible changes</a:t>
          </a:r>
        </a:p>
      </dsp:txBody>
      <dsp:txXfrm>
        <a:off x="1955436" y="1367790"/>
        <a:ext cx="1499897" cy="1016863"/>
      </dsp:txXfrm>
    </dsp:sp>
    <dsp:sp modelId="{2A8CF0A1-C857-4F88-A151-7E5D0010572A}">
      <dsp:nvSpPr>
        <dsp:cNvPr id="0" name=""/>
        <dsp:cNvSpPr/>
      </dsp:nvSpPr>
      <dsp:spPr>
        <a:xfrm>
          <a:off x="3559697" y="1411246"/>
          <a:ext cx="2367476" cy="910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solidFill>
                <a:schemeClr val="accent3">
                  <a:lumMod val="75000"/>
                </a:schemeClr>
              </a:solidFill>
            </a:rPr>
            <a:t>Adjustments can be made to any of these draft plans or public maps. </a:t>
          </a:r>
        </a:p>
      </dsp:txBody>
      <dsp:txXfrm>
        <a:off x="3559697" y="1411246"/>
        <a:ext cx="2367476" cy="910814"/>
      </dsp:txXfrm>
    </dsp:sp>
    <dsp:sp modelId="{937C4DDC-5BDC-4233-8BE7-F3F0E7758741}">
      <dsp:nvSpPr>
        <dsp:cNvPr id="0" name=""/>
        <dsp:cNvSpPr/>
      </dsp:nvSpPr>
      <dsp:spPr>
        <a:xfrm>
          <a:off x="3434818" y="2597831"/>
          <a:ext cx="1609939" cy="112690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Provide direction for new maps</a:t>
          </a:r>
        </a:p>
      </dsp:txBody>
      <dsp:txXfrm>
        <a:off x="3489839" y="2652852"/>
        <a:ext cx="1499897" cy="1016863"/>
      </dsp:txXfrm>
    </dsp:sp>
    <dsp:sp modelId="{C976213F-C497-4309-8CF0-EF0D9D389B38}">
      <dsp:nvSpPr>
        <dsp:cNvPr id="0" name=""/>
        <dsp:cNvSpPr/>
      </dsp:nvSpPr>
      <dsp:spPr>
        <a:xfrm>
          <a:off x="5045391" y="2558627"/>
          <a:ext cx="1901673" cy="1127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solidFill>
                <a:schemeClr val="accent3">
                  <a:lumMod val="75000"/>
                </a:schemeClr>
              </a:solidFill>
            </a:rPr>
            <a:t>Demographers will prepare maps with your directions for the next scheduled meeting.</a:t>
          </a:r>
        </a:p>
      </dsp:txBody>
      <dsp:txXfrm>
        <a:off x="5045391" y="2558627"/>
        <a:ext cx="1901673" cy="1127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45C3A-AA03-AE4D-9ED1-6E365DB1EA48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44C60-AB9F-ED4F-8D6A-DA125BDE9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04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E9BD-3DD4-2D42-95A2-251C42581806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D5CE3-0B8E-0945-8C3B-BE4B17C58D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6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29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ED3C-E10F-721A-E4EB-79DD0F765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C713ED-37CC-295D-6E52-2B73A883C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B1B42-DB56-09A2-AAAE-325D3799E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converted to GIS files so you will be able to view these maps on </a:t>
            </a:r>
            <a:r>
              <a:rPr lang="en-US" dirty="0" err="1"/>
              <a:t>DistrictR</a:t>
            </a:r>
            <a:endParaRPr lang="en-US" dirty="0"/>
          </a:p>
          <a:p>
            <a:endParaRPr lang="en-US" dirty="0"/>
          </a:p>
          <a:p>
            <a:r>
              <a:rPr lang="en-US" dirty="0"/>
              <a:t>No matter how you decide to submit you COI, all work received in preserved by the city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4AA39-9D9D-782A-E35F-4C1433390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21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052B0-54B1-0D26-158E-B56B47CAF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A3A8EF-60EB-A4FB-8855-3DDD41137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C4DF5-2960-A089-B57D-83385F3E45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B2DEA-49B3-49C8-B889-61AF46106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28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61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20E17-CD3C-6A69-9DB7-0BF2D2DFB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492CDD-0D2D-6283-AC27-98678C037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AD736F-82D2-E43A-EA18-2E66F19AD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converted to GIS files so you will be able to view these maps on </a:t>
            </a:r>
            <a:r>
              <a:rPr lang="en-US" dirty="0" err="1"/>
              <a:t>DistrictR</a:t>
            </a:r>
            <a:endParaRPr lang="en-US" dirty="0"/>
          </a:p>
          <a:p>
            <a:endParaRPr lang="en-US" dirty="0"/>
          </a:p>
          <a:p>
            <a:r>
              <a:rPr lang="en-US" dirty="0"/>
              <a:t>No matter how you decide to submit you COI, all work received in preserved by the city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91D85-8FC8-46CE-9E2C-F05B32C35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6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DFF4D-BC42-71A5-2652-F98AC048B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5C4D79-3AF1-61C4-5AB2-2AD24ACCF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2C82B-2721-B226-18E6-6BC608972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A345D-7536-0294-6D03-028D4730F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64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E1774-D8CA-EE3F-0021-6C728ABF1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5FDC6-41A8-6F9D-2654-600FBB73F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149EE-4E6E-09A0-C24A-16A47F873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2C19D-160D-9835-0D17-069163E8B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83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A6048-0EC4-0DC0-A070-ABC90530D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F565C-B65C-3CAB-E888-37796840D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C6C080-D8C4-BDD8-8854-918FDBC97F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7F08C-2E93-2773-F6C9-030584931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77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98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converted to GIS files so you will be able to view these maps on </a:t>
            </a:r>
            <a:r>
              <a:rPr lang="en-US" dirty="0" err="1"/>
              <a:t>DistrictR</a:t>
            </a:r>
            <a:endParaRPr lang="en-US" dirty="0"/>
          </a:p>
          <a:p>
            <a:endParaRPr lang="en-US" dirty="0"/>
          </a:p>
          <a:p>
            <a:r>
              <a:rPr lang="en-US" dirty="0"/>
              <a:t>No matter how you decide to submit you COI, all work received in preserved by the city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0798C-371E-D508-16BA-BF833137B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5EB640-02A1-6A76-09E9-7844A6A72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1BACB-0362-CEF9-647D-E29B5A18A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converted to GIS files so you will be able to view these maps on </a:t>
            </a:r>
            <a:r>
              <a:rPr lang="en-US" dirty="0" err="1"/>
              <a:t>DistrictR</a:t>
            </a:r>
            <a:endParaRPr lang="en-US" dirty="0"/>
          </a:p>
          <a:p>
            <a:endParaRPr lang="en-US" dirty="0"/>
          </a:p>
          <a:p>
            <a:r>
              <a:rPr lang="en-US" dirty="0"/>
              <a:t>No matter how you decide to submit you COI, all work received in preserved by the city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8AC92-E4E1-6DAF-B561-F964F0704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99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14800-E9CF-33E4-DD2C-B4E7DE306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1D19CC-095C-0C8E-E5AA-4C56DF43C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7E880D-027C-8B65-403B-8DF3D1AA3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converted to GIS files so you will be able to view these maps on </a:t>
            </a:r>
            <a:r>
              <a:rPr lang="en-US" dirty="0" err="1"/>
              <a:t>DistrictR</a:t>
            </a:r>
            <a:endParaRPr lang="en-US" dirty="0"/>
          </a:p>
          <a:p>
            <a:endParaRPr lang="en-US" dirty="0"/>
          </a:p>
          <a:p>
            <a:r>
              <a:rPr lang="en-US" dirty="0"/>
              <a:t>No matter how you decide to submit you COI, all work received in preserved by the city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41660-D271-64DA-C07A-1DADB4278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41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0C957-D0E1-6B40-A3F1-CE27926BD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AC8F7E-2BCD-85DD-0031-D8EE2DF3D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B8315-96DE-237A-2FB8-149E7F829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converted to GIS files so you will be able to view these maps on </a:t>
            </a:r>
            <a:r>
              <a:rPr lang="en-US" dirty="0" err="1"/>
              <a:t>DistrictR</a:t>
            </a:r>
            <a:endParaRPr lang="en-US" dirty="0"/>
          </a:p>
          <a:p>
            <a:endParaRPr lang="en-US" dirty="0"/>
          </a:p>
          <a:p>
            <a:r>
              <a:rPr lang="en-US" dirty="0"/>
              <a:t>No matter how you decide to submit you COI, all work received in preserved by the city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702B4-178F-F3B4-5A0B-1A923241C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68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90CD4-9A00-AD37-22A6-B24FC8BC7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0A904A-C39D-D20D-3EA8-2B3BFC03C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3695C-2499-03CD-27A4-E24068351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converted to GIS files so you will be able to view these maps on </a:t>
            </a:r>
            <a:r>
              <a:rPr lang="en-US" dirty="0" err="1"/>
              <a:t>DistrictR</a:t>
            </a:r>
            <a:endParaRPr lang="en-US" dirty="0"/>
          </a:p>
          <a:p>
            <a:endParaRPr lang="en-US" dirty="0"/>
          </a:p>
          <a:p>
            <a:r>
              <a:rPr lang="en-US" dirty="0"/>
              <a:t>No matter how you decide to submit you COI, all work received in preserved by the city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8C4A2-AA28-929D-69A3-08FFD8192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19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Sophiac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10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629B6-D122-AD4F-1889-8ACB3185D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46E29E-F170-E793-246B-C92A4B721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B05AE9-2362-ADB0-4F43-44784C54F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Sophiac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ED422-8968-744D-F7D8-EC9E950AB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75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0370C-8488-563C-D486-CA0A292C6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F1FBC7-A15B-EFD4-54E7-58AFF2649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5EE84E-EA4B-D9AB-3F12-2ACC378F0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Sophiac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E732C-728B-1B57-8CBA-4599442F5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D5CE3-0B8E-0945-8C3B-BE4B17C58DD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0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ED7BD-AAF1-0446-AE53-804B340BC03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413D1-F13F-154E-A832-DB035FA2D2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8.png"/><Relationship Id="rId4" Type="http://schemas.openxmlformats.org/officeDocument/2006/relationships/diagramData" Target="../diagrams/data1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2.jp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4.jp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8.jpeg"/><Relationship Id="rId5" Type="http://schemas.openxmlformats.org/officeDocument/2006/relationships/image" Target="../media/image2.jpg"/><Relationship Id="rId15" Type="http://schemas.openxmlformats.org/officeDocument/2006/relationships/image" Target="../media/image22.jpeg"/><Relationship Id="rId10" Type="http://schemas.openxmlformats.org/officeDocument/2006/relationships/image" Target="../media/image9.jpeg"/><Relationship Id="rId4" Type="http://schemas.openxmlformats.org/officeDocument/2006/relationships/image" Target="../media/image4.jpg"/><Relationship Id="rId9" Type="http://schemas.openxmlformats.org/officeDocument/2006/relationships/image" Target="../media/image8.jpe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47481" y="1641344"/>
            <a:ext cx="6920570" cy="5015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City of Foster City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300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330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</a:br>
            <a:endParaRPr lang="en-US" sz="3300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Draft Maps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November 4, 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396815" y="1214974"/>
            <a:ext cx="8747185" cy="223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1" y="108788"/>
            <a:ext cx="3339517" cy="996443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D269D14-0841-4DBE-A570-E47F387794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County of Glenn Seal">
            <a:extLst>
              <a:ext uri="{FF2B5EF4-FFF2-40B4-BE49-F238E27FC236}">
                <a16:creationId xmlns:a16="http://schemas.microsoft.com/office/drawing/2014/main" id="{1493F522-DED1-4496-80A4-D8102D3E00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1999" y="3428999"/>
            <a:ext cx="22955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B9068E-BA99-97B4-4F07-79C3F1FC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212788" y="159067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5093E-00BB-67F9-2956-111B39B1B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BAD139-05FE-BB48-5EDA-7332009CED50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Redistricting Partners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CC91E-CFC4-5060-2934-5E9292C219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214" y="0"/>
            <a:ext cx="8919572" cy="68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7413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99E2A-F28A-438D-DF8F-D976EE4A2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79F3807-1667-3607-6ED7-92F2565E0649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Redistricting Partners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C798C-7773-C016-ADEE-591F0C8CCD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703" y="-21717"/>
            <a:ext cx="8875025" cy="68923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28D947-C9E3-C99D-0B8D-82C2EBB790A6}"/>
              </a:ext>
            </a:extLst>
          </p:cNvPr>
          <p:cNvSpPr/>
          <p:nvPr/>
        </p:nvSpPr>
        <p:spPr>
          <a:xfrm>
            <a:off x="5359078" y="1789671"/>
            <a:ext cx="300942" cy="259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8CA085-124B-1214-5C0A-D45CBC0CAC16}"/>
              </a:ext>
            </a:extLst>
          </p:cNvPr>
          <p:cNvSpPr/>
          <p:nvPr/>
        </p:nvSpPr>
        <p:spPr>
          <a:xfrm>
            <a:off x="8565266" y="1789671"/>
            <a:ext cx="300942" cy="259048"/>
          </a:xfrm>
          <a:prstGeom prst="rect">
            <a:avLst/>
          </a:prstGeom>
          <a:noFill/>
          <a:ln>
            <a:solidFill>
              <a:srgbClr val="81A2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36014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E0F6D-2883-B6A1-E5F5-9B7121DF9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0C0B51-529F-04EE-C262-60BDCA37C894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Draft Maps: Draft 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9787B5-7026-3E6F-73A6-FACE1FEC5DB1}"/>
              </a:ext>
            </a:extLst>
          </p:cNvPr>
          <p:cNvSpPr/>
          <p:nvPr/>
        </p:nvSpPr>
        <p:spPr>
          <a:xfrm>
            <a:off x="420106" y="1789671"/>
            <a:ext cx="8122896" cy="230832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Total Population Deviation: 7.3%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Inspired by Public Map 1 and drawn in a way that balanced that public map while maintaining HOAs, when possible.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Shell Cove is the only HOA split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Maintains a central and eastern district.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B3817A-CDA1-D2CA-03F2-EAF8BB73ED39}"/>
              </a:ext>
            </a:extLst>
          </p:cNvPr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F45A97-6D4C-1837-0D45-CF212B52C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079415-6934-031F-4408-4DD8F4617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7C30ED-BBA8-A6BE-A1B5-89678831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754675AB-47B2-6FE2-B672-9B63ABC83F12}"/>
              </a:ext>
            </a:extLst>
          </p:cNvPr>
          <p:cNvSpPr txBox="1">
            <a:spLocks/>
          </p:cNvSpPr>
          <p:nvPr/>
        </p:nvSpPr>
        <p:spPr>
          <a:xfrm>
            <a:off x="685800" y="1789671"/>
            <a:ext cx="7086600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7A5898-7A24-2283-6C6A-FC75B568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5800" y="4115779"/>
            <a:ext cx="3307466" cy="2554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DBF717-98A2-302D-56E6-B102479880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18756" y="4152309"/>
            <a:ext cx="3305222" cy="255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84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Redistricting Partners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B1739-860F-88C9-7824-2DFA4374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8970380" cy="693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30827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8608D-C01A-36EB-978C-FBF38A1C0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686AA7-C5A2-2E55-BF2D-41DF34862B58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Redistricting Partners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31FC9-B951-3EC1-4116-6DAE9B522C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8981954" cy="69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08248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Redistricting Partners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B1739-860F-88C9-7824-2DFA4374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9112" y="33717"/>
            <a:ext cx="8759603" cy="67824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5B90E8-18FF-6A1A-E090-015A31B5ED0F}"/>
              </a:ext>
            </a:extLst>
          </p:cNvPr>
          <p:cNvSpPr/>
          <p:nvPr/>
        </p:nvSpPr>
        <p:spPr>
          <a:xfrm>
            <a:off x="8426369" y="1886673"/>
            <a:ext cx="300942" cy="243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462085-5A49-B1F7-0AA5-B8B3520431B1}"/>
              </a:ext>
            </a:extLst>
          </p:cNvPr>
          <p:cNvSpPr/>
          <p:nvPr/>
        </p:nvSpPr>
        <p:spPr>
          <a:xfrm>
            <a:off x="5301206" y="1870693"/>
            <a:ext cx="300942" cy="259048"/>
          </a:xfrm>
          <a:prstGeom prst="rect">
            <a:avLst/>
          </a:prstGeom>
          <a:noFill/>
          <a:ln>
            <a:solidFill>
              <a:srgbClr val="81A2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5493"/>
      </p:ext>
    </p:extLst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5DED9-A890-2709-CADA-03CD9F42A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32B9506-B026-629B-CE9A-0F37AE5E68B0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Draft Maps: Draft 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8D8AC-EBE0-83B7-26AE-B779E74E613D}"/>
              </a:ext>
            </a:extLst>
          </p:cNvPr>
          <p:cNvSpPr/>
          <p:nvPr/>
        </p:nvSpPr>
        <p:spPr>
          <a:xfrm>
            <a:off x="420106" y="1789671"/>
            <a:ext cx="8122896" cy="30469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Total Population Deviation: 7.9%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Maintains a central and eastern district.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Provides a different ration of the splits on the western portion of the city while maintaining HOAs and using main roads.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Uses Beach Park Blvd as a divider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04429B-A276-0493-4B52-BC293F9FF190}"/>
              </a:ext>
            </a:extLst>
          </p:cNvPr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44483D-D2DE-4789-B7B4-C79A81653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23FCD8F-5BF4-D363-756C-912E35D11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DD526C3-177D-0628-9674-0770491B0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89D70DFE-CA55-88D0-E6DE-7011E63FEDB5}"/>
              </a:ext>
            </a:extLst>
          </p:cNvPr>
          <p:cNvSpPr txBox="1">
            <a:spLocks/>
          </p:cNvSpPr>
          <p:nvPr/>
        </p:nvSpPr>
        <p:spPr>
          <a:xfrm>
            <a:off x="685800" y="1789671"/>
            <a:ext cx="7086600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1F830-491D-629A-5D8E-D34BFC6F99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85440" y="4442907"/>
            <a:ext cx="2821329" cy="2179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8D4462-5BB3-DD35-F8BB-9B79BE59C4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65997" y="4442907"/>
            <a:ext cx="2953644" cy="22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67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5E0BA-522D-0438-4E1C-B364A28C4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FB9A9E3-EED2-E832-21B4-FD6F9C32064A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Redistricting Partners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1DE18-F830-7179-8394-CB477F20E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8970380" cy="69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97223"/>
      </p:ext>
    </p:extLst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433C5-A539-AC19-2005-F6422C908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EC73BC-37F4-0FA0-103B-09E8DE224CCF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Redistricting Partners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3F1E7-7B73-E4A9-2CA2-993C1693C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8981952" cy="69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60131"/>
      </p:ext>
    </p:extLst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BFF76-6CAB-656B-0F1B-82EBC63C8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F659352-C254-079A-D71C-252BD06FD90C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Redistricting Partners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D30B2-A3D7-18C0-11D9-F33C785734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9112" y="36310"/>
            <a:ext cx="8759603" cy="6777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C2B665-EC2C-7724-459D-337A55E5588F}"/>
              </a:ext>
            </a:extLst>
          </p:cNvPr>
          <p:cNvSpPr/>
          <p:nvPr/>
        </p:nvSpPr>
        <p:spPr>
          <a:xfrm>
            <a:off x="2164465" y="1870693"/>
            <a:ext cx="300942" cy="243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36DA87-6136-2248-8C22-3C2F24C7D41F}"/>
              </a:ext>
            </a:extLst>
          </p:cNvPr>
          <p:cNvSpPr/>
          <p:nvPr/>
        </p:nvSpPr>
        <p:spPr>
          <a:xfrm>
            <a:off x="5301206" y="1870693"/>
            <a:ext cx="300942" cy="259048"/>
          </a:xfrm>
          <a:prstGeom prst="rect">
            <a:avLst/>
          </a:prstGeom>
          <a:noFill/>
          <a:ln>
            <a:solidFill>
              <a:srgbClr val="81A22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81874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Agenda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8257" y="2173679"/>
            <a:ext cx="780748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81A22E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Things we will cover:</a:t>
            </a:r>
            <a:endParaRPr lang="en-US" sz="2800" dirty="0">
              <a:solidFill>
                <a:srgbClr val="81A22E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1A22E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Traditional Districting/Redistricting Principles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1A22E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Public Testimony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1A22E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Draft Maps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1A22E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Public Hearing Schedule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1A22E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What’s Next</a:t>
            </a:r>
          </a:p>
          <a:p>
            <a:pPr lvl="1"/>
            <a:br>
              <a:rPr lang="en-US" sz="2400" dirty="0">
                <a:solidFill>
                  <a:schemeClr val="accent3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961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City of Foster City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two public hearings devoted to community of interest testimony gathering and education on districting process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0011" y="2426536"/>
            <a:ext cx="8613989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solidFill>
                  <a:srgbClr val="81A22E"/>
                </a:solidFill>
                <a:effectLst/>
              </a:rPr>
              <a:t>Public Hearings and Workshops:</a:t>
            </a:r>
          </a:p>
          <a:p>
            <a:pPr algn="just"/>
            <a:endParaRPr lang="en-US" sz="2000" i="0" dirty="0">
              <a:solidFill>
                <a:srgbClr val="81A22E"/>
              </a:solidFill>
              <a:effectLst/>
            </a:endParaRPr>
          </a:p>
          <a:p>
            <a:pPr algn="just">
              <a:spcAft>
                <a:spcPts val="600"/>
              </a:spcAft>
            </a:pPr>
            <a:r>
              <a:rPr lang="en-US" sz="2400" i="0" dirty="0">
                <a:solidFill>
                  <a:srgbClr val="81A22E"/>
                </a:solidFill>
                <a:effectLst/>
              </a:rPr>
              <a:t>October 7, 2024			First public hearing 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srgbClr val="81A22E"/>
                </a:solidFill>
              </a:rPr>
              <a:t>October 20, 2024			Community Workshop</a:t>
            </a:r>
            <a:endParaRPr lang="en-US" sz="2400" i="0" dirty="0">
              <a:solidFill>
                <a:srgbClr val="81A22E"/>
              </a:solidFill>
              <a:effectLst/>
            </a:endParaRPr>
          </a:p>
          <a:p>
            <a:pPr algn="just">
              <a:spcAft>
                <a:spcPts val="600"/>
              </a:spcAft>
            </a:pPr>
            <a:r>
              <a:rPr lang="en-US" sz="2400" b="0" i="0" dirty="0">
                <a:solidFill>
                  <a:srgbClr val="81A22E"/>
                </a:solidFill>
                <a:effectLst/>
              </a:rPr>
              <a:t>October 21, 2024			Second public hearing </a:t>
            </a:r>
          </a:p>
          <a:p>
            <a:pPr algn="just">
              <a:spcAft>
                <a:spcPts val="600"/>
              </a:spcAft>
            </a:pPr>
            <a:r>
              <a:rPr lang="en-US" sz="2400" b="1" i="0" dirty="0">
                <a:solidFill>
                  <a:srgbClr val="81A22E"/>
                </a:solidFill>
                <a:effectLst/>
              </a:rPr>
              <a:t>November 4, 2024		Third public hearing (first maps hearing)</a:t>
            </a:r>
          </a:p>
          <a:p>
            <a:pPr algn="just">
              <a:spcAft>
                <a:spcPts val="600"/>
              </a:spcAft>
            </a:pPr>
            <a:r>
              <a:rPr lang="en-US" sz="2400" dirty="0">
                <a:solidFill>
                  <a:srgbClr val="81A22E"/>
                </a:solidFill>
              </a:rPr>
              <a:t>November 13, 2024		Community Workshop (Post-Maps)</a:t>
            </a:r>
            <a:endParaRPr lang="en-US" sz="2400" b="0" i="0" dirty="0">
              <a:solidFill>
                <a:srgbClr val="81A22E"/>
              </a:solidFill>
              <a:effectLst/>
            </a:endParaRPr>
          </a:p>
          <a:p>
            <a:pPr algn="just">
              <a:spcAft>
                <a:spcPts val="600"/>
              </a:spcAft>
            </a:pPr>
            <a:r>
              <a:rPr lang="en-US" sz="2400" b="0" i="0" dirty="0">
                <a:solidFill>
                  <a:srgbClr val="81A22E"/>
                </a:solidFill>
                <a:effectLst/>
              </a:rPr>
              <a:t>November 18, 2024		Fourth public hearing </a:t>
            </a:r>
          </a:p>
          <a:p>
            <a:pPr algn="just">
              <a:spcAft>
                <a:spcPts val="600"/>
              </a:spcAft>
            </a:pPr>
            <a:r>
              <a:rPr lang="en-US" sz="2400" b="0" i="0" dirty="0">
                <a:solidFill>
                  <a:srgbClr val="81A22E"/>
                </a:solidFill>
                <a:effectLst/>
              </a:rPr>
              <a:t>December 2, 2024			Fifth public hearing (final vote)</a:t>
            </a:r>
          </a:p>
          <a:p>
            <a:pPr lvl="1"/>
            <a:br>
              <a:rPr lang="en-US" sz="2000" dirty="0">
                <a:solidFill>
                  <a:srgbClr val="77933C"/>
                </a:solidFill>
                <a:highlight>
                  <a:srgbClr val="FFFF00"/>
                </a:highlight>
              </a:rPr>
            </a:br>
            <a:endParaRPr lang="en-US" sz="2000" dirty="0">
              <a:solidFill>
                <a:srgbClr val="77933C"/>
              </a:solidFill>
              <a:highlight>
                <a:srgbClr val="FFFF00"/>
              </a:highligh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9431B-B3A5-6D88-EBEA-D291DBBC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75548"/>
      </p:ext>
    </p:extLst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108C-8DC7-4C94-A5C6-6085EA795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1454" y="736338"/>
            <a:ext cx="5078562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What’s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5F0D6-6873-4E36-A5EB-6FD8A1FFC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57" y="1707297"/>
            <a:ext cx="6630866" cy="6314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City Council can make use of these mapping options in a number of ways.</a:t>
            </a:r>
            <a:br>
              <a:rPr lang="en-US" sz="2000" dirty="0">
                <a:solidFill>
                  <a:schemeClr val="accent3">
                    <a:lumMod val="75000"/>
                  </a:schemeClr>
                </a:solidFill>
              </a:rPr>
            </a:b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3A63A2-AD74-477B-B0AC-A8BC31451400}"/>
              </a:ext>
            </a:extLst>
          </p:cNvPr>
          <p:cNvGrpSpPr/>
          <p:nvPr/>
        </p:nvGrpSpPr>
        <p:grpSpPr>
          <a:xfrm>
            <a:off x="110227" y="113704"/>
            <a:ext cx="1811265" cy="534422"/>
            <a:chOff x="220454" y="521022"/>
            <a:chExt cx="1811265" cy="53442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F57636-AC45-4513-865C-6B4347FC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CEF61-6CF1-4CDE-B52F-D1500C973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DC53855-A267-46F6-AC7B-0659793F22B8}"/>
              </a:ext>
            </a:extLst>
          </p:cNvPr>
          <p:cNvSpPr/>
          <p:nvPr/>
        </p:nvSpPr>
        <p:spPr>
          <a:xfrm>
            <a:off x="2223430" y="431279"/>
            <a:ext cx="6920570" cy="128635"/>
          </a:xfrm>
          <a:prstGeom prst="rect">
            <a:avLst/>
          </a:prstGeom>
          <a:solidFill>
            <a:srgbClr val="8AA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46B7A23-8315-3F1E-29D3-0A0501AE8A17}"/>
              </a:ext>
            </a:extLst>
          </p:cNvPr>
          <p:cNvGraphicFramePr/>
          <p:nvPr/>
        </p:nvGraphicFramePr>
        <p:xfrm>
          <a:off x="31097" y="2673131"/>
          <a:ext cx="6947065" cy="3724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7FA768B-4DEC-8647-49D6-D80016683AE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903481" y="2150113"/>
            <a:ext cx="3013920" cy="17944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035AB-2F33-033F-A595-C9FA10F7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413D1-F13F-154E-A832-DB035FA2D23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07E78-1975-80C0-9CD0-E5835CF8A4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875978" y="2171933"/>
            <a:ext cx="2236925" cy="17285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A407F7-6F45-2FE7-8D1E-BDFFCF43104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788344" y="3981816"/>
            <a:ext cx="2322286" cy="179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2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75" y="-1294075"/>
            <a:ext cx="9517712" cy="95177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Required Districting Criteria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519" y="2588286"/>
            <a:ext cx="74157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There are a number of criteria that are required under the FAIR MAPS Act (ranked):</a:t>
            </a:r>
          </a:p>
          <a:p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Relatively equal size - people, not citizens</a:t>
            </a:r>
          </a:p>
          <a:p>
            <a:pPr lvl="1">
              <a:buFont typeface="Arial"/>
              <a:buChar char="•"/>
            </a:pPr>
            <a:r>
              <a:rPr lang="en-US" sz="2400" i="1" dirty="0">
                <a:solidFill>
                  <a:srgbClr val="77933C"/>
                </a:solidFill>
              </a:rPr>
              <a:t> </a:t>
            </a:r>
            <a:r>
              <a:rPr lang="en-US" sz="2400" dirty="0">
                <a:solidFill>
                  <a:srgbClr val="77933C"/>
                </a:solidFill>
              </a:rPr>
              <a:t>Contiguous – districts should not hop/jump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 Maintain “</a:t>
            </a:r>
            <a:r>
              <a:rPr lang="en-US" sz="2400" i="1" dirty="0">
                <a:solidFill>
                  <a:srgbClr val="77933C"/>
                </a:solidFill>
              </a:rPr>
              <a:t>communities of interest”</a:t>
            </a:r>
            <a:endParaRPr lang="en-US" sz="2400" dirty="0">
              <a:solidFill>
                <a:srgbClr val="77933C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 Easily identifiable and understandable lines, </a:t>
            </a:r>
          </a:p>
          <a:p>
            <a:pPr lvl="1"/>
            <a:r>
              <a:rPr lang="en-US" sz="2400">
                <a:solidFill>
                  <a:srgbClr val="77933C"/>
                </a:solidFill>
              </a:rPr>
              <a:t>      following </a:t>
            </a:r>
            <a:r>
              <a:rPr lang="en-US" sz="2400" dirty="0">
                <a:solidFill>
                  <a:srgbClr val="77933C"/>
                </a:solidFill>
              </a:rPr>
              <a:t>natural, and man-made boundaries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 Keep districts compact – appearance/function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85800" y="1789671"/>
            <a:ext cx="6564576" cy="625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Traditional redistricting principles used throughout the country and written into state law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B49C71-A845-2C44-9184-51B1C7A4E7A8}"/>
              </a:ext>
            </a:extLst>
          </p:cNvPr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FA4E7E-CEDA-C946-8961-5E7003828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332617-9A78-A84C-AC4C-E54DB3A15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5DD2C54-E124-D04E-983C-83195F96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979725"/>
      </p:ext>
    </p:ext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Submitted Testimony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552" y="2441897"/>
            <a:ext cx="8122896" cy="489364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Four people submitted testimony requesting to not transition to districted elections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Encourages the City Council to base criteria on three things: 1. geographic proximity; 2. dwelling type; 3. traffic and noise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HOA consideration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School boundary consideration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Renters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Lagoon homes (multiple submissions)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Elementary School communities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SAMCAR / Realtor MLS Market Areas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D752E99D-E075-4F6B-80EB-9035DAEEB451}"/>
              </a:ext>
            </a:extLst>
          </p:cNvPr>
          <p:cNvSpPr txBox="1">
            <a:spLocks/>
          </p:cNvSpPr>
          <p:nvPr/>
        </p:nvSpPr>
        <p:spPr>
          <a:xfrm>
            <a:off x="685800" y="1789671"/>
            <a:ext cx="7086600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 Communities of Interest Submissions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268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88DA5-CD67-C36D-A1DA-D6D0EE722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28A2B07-7698-3902-B1F7-92E85C4470D9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Submitted Testimony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381613-F16F-5AA7-02BD-4EBD307E8C06}"/>
              </a:ext>
            </a:extLst>
          </p:cNvPr>
          <p:cNvSpPr/>
          <p:nvPr/>
        </p:nvSpPr>
        <p:spPr>
          <a:xfrm>
            <a:off x="510552" y="2441897"/>
            <a:ext cx="8122896" cy="304698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16 Districtr maps were submitted prior  to the 7-day posting deadline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Districted maps submitted after this deadline will be discussed at the November 18</a:t>
            </a:r>
            <a:r>
              <a:rPr lang="en-US" sz="2400" baseline="30000" dirty="0">
                <a:solidFill>
                  <a:srgbClr val="77933C"/>
                </a:solidFill>
              </a:rPr>
              <a:t>th</a:t>
            </a:r>
            <a:r>
              <a:rPr lang="en-US" sz="2400" dirty="0">
                <a:solidFill>
                  <a:srgbClr val="77933C"/>
                </a:solidFill>
              </a:rPr>
              <a:t> meeting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1 hand-drawn map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All maps are up for discussion and can be uplifted as official draft maps at the discretion of the City Council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FF1486-24AC-F08A-7062-CB2897F11364}"/>
              </a:ext>
            </a:extLst>
          </p:cNvPr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ECADE1-5711-6F38-A742-E1765CB36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A4CCD8-41B7-539B-80A6-7034E4720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2BA331-6D4E-7B40-7BAD-C3DBF00AD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CED1004C-8728-5667-C58C-BF868D756E8F}"/>
              </a:ext>
            </a:extLst>
          </p:cNvPr>
          <p:cNvSpPr txBox="1">
            <a:spLocks/>
          </p:cNvSpPr>
          <p:nvPr/>
        </p:nvSpPr>
        <p:spPr>
          <a:xfrm>
            <a:off x="685800" y="1789671"/>
            <a:ext cx="7086600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Publicly Submitted Maps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107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F80A7-0FDC-DDF0-C992-86C25289E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DFC1FCC-14E3-6635-CCF0-11EA87DBC20D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Themes in Public Maps: Central District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03C05-8DB6-1A86-1C8B-2C329B142D6B}"/>
              </a:ext>
            </a:extLst>
          </p:cNvPr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842AAD-2690-7005-EFD7-DB4A6170F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E5C8CA7-F7AB-701C-AAC9-DF8D62623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2BBECA-A2ED-72D4-7641-8E91D7C8A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374EBD6-8B0E-55EB-4D1E-668D73B28E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7" y="1904320"/>
            <a:ext cx="1485571" cy="1662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2C76D6-F6B1-D710-BF15-019E6D72BE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71" y="1904320"/>
            <a:ext cx="1549314" cy="1865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B9A14-4931-CB49-78AD-9B6B67C6C8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48" y="1879232"/>
            <a:ext cx="1576116" cy="1865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C445B-2C58-47A5-4877-BB4B7C98B8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14" y="1879232"/>
            <a:ext cx="1531255" cy="1865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1C54B-C476-FF9D-B09B-852A09065E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920" y="1834654"/>
            <a:ext cx="1662574" cy="2004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501B5-8A4A-9CCB-B29A-F41AE705FD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6" y="4088795"/>
            <a:ext cx="1583516" cy="1959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6D08AD-D6B6-A7E7-6B85-E0AAEB0C2C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67" y="4135437"/>
            <a:ext cx="1593637" cy="1918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F09936-B48A-53D6-9314-EE23FE9D11D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578430" y="4145220"/>
            <a:ext cx="1588591" cy="1939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75FF9-E135-A3FA-08F0-3518F219C6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26" y="4094744"/>
            <a:ext cx="1662574" cy="2040455"/>
          </a:xfrm>
          <a:prstGeom prst="rect">
            <a:avLst/>
          </a:prstGeom>
        </p:spPr>
      </p:pic>
      <p:pic>
        <p:nvPicPr>
          <p:cNvPr id="19" name="Picture 18" descr="A map of a neighborhood&#10;&#10;Description automatically generated">
            <a:extLst>
              <a:ext uri="{FF2B5EF4-FFF2-40B4-BE49-F238E27FC236}">
                <a16:creationId xmlns:a16="http://schemas.microsoft.com/office/drawing/2014/main" id="{5B0C2D2E-352F-06C3-6FB9-26B471D0256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18" y="4088795"/>
            <a:ext cx="1776338" cy="213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17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3338E-CEA2-F8E6-BF9D-6DA6C6B97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41CC46D-EEA3-A367-9764-17D2AAAF0DF1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Themes in Public Maps: Eastern District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EBB0A-6FB1-6E60-B35E-2B6DE8292441}"/>
              </a:ext>
            </a:extLst>
          </p:cNvPr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E27808E-03ED-2715-109E-553C90CC4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B4BAEB-9AFD-C4BA-FC37-0FBEB1FFB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D6FED9-D607-5E23-8A81-FD02D7EB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ADCA68E-831D-0F04-F348-96440B28C1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3443" y="2019291"/>
            <a:ext cx="1647014" cy="1837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B8EF0-117B-4600-E0C6-47E704F398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8918" y="1999035"/>
            <a:ext cx="1546419" cy="1865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C1973A-09B7-6DA7-231A-53CA5F3AFD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842798" y="1975688"/>
            <a:ext cx="1576116" cy="186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1EA7D-C633-9557-A546-025E70C331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14" y="1879232"/>
            <a:ext cx="1531255" cy="1865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0655E-C9E9-3334-0CBE-0D2E923DDA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920" y="1834654"/>
            <a:ext cx="1662574" cy="2004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996A33-BE79-2F66-5951-B12A55DCBC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89618" y="4122777"/>
            <a:ext cx="1647014" cy="1966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B3E5CE-B009-0173-41E9-64E97E283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929946" y="4135437"/>
            <a:ext cx="1577279" cy="1918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1D3E5-9972-5E5E-96D0-56D095E2F0A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578913" y="4135437"/>
            <a:ext cx="1587625" cy="1959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5BCB86-0BAF-05EE-C573-3110F13EE0C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318026" y="4109763"/>
            <a:ext cx="1662574" cy="2010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CE5FD-6394-8AE2-CA1C-BF0FDE95CD9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181112" y="4089386"/>
            <a:ext cx="1720644" cy="207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6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C46EB-7769-C38C-2C3A-C4F89FD78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B6E09F1-1B92-9952-400D-4A2223E9A878}"/>
              </a:ext>
            </a:extLst>
          </p:cNvPr>
          <p:cNvSpPr txBox="1">
            <a:spLocks/>
          </p:cNvSpPr>
          <p:nvPr/>
        </p:nvSpPr>
        <p:spPr>
          <a:xfrm>
            <a:off x="685800" y="1145005"/>
            <a:ext cx="7591508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Draft Maps: Draft 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14DB15-0743-12E8-F9CF-E784E0388ED4}"/>
              </a:ext>
            </a:extLst>
          </p:cNvPr>
          <p:cNvSpPr/>
          <p:nvPr/>
        </p:nvSpPr>
        <p:spPr>
          <a:xfrm>
            <a:off x="510552" y="2104430"/>
            <a:ext cx="8122896" cy="193899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Total Population Deviation: 3.3%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7933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Draft Map A was drawn to ensure HOAs and elementary school areas were kept intact as much as possible.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7933C"/>
                </a:solidFill>
              </a:rPr>
              <a:t>Maintains a central and eastern district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D3FF7B-EDFD-DE31-3627-89C6331BC7D7}"/>
              </a:ext>
            </a:extLst>
          </p:cNvPr>
          <p:cNvGrpSpPr/>
          <p:nvPr/>
        </p:nvGrpSpPr>
        <p:grpSpPr>
          <a:xfrm>
            <a:off x="220454" y="521022"/>
            <a:ext cx="8923546" cy="534422"/>
            <a:chOff x="220454" y="521022"/>
            <a:chExt cx="8923546" cy="5344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47F7F1-FC88-E517-412A-A7097ABF9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lumMod val="75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233591" y="697585"/>
              <a:ext cx="8910409" cy="217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9B534B-AF57-9922-7FCB-4271D6E37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54" y="609234"/>
              <a:ext cx="1798128" cy="357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CD9518-1A0B-AA80-669C-69DE447D0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37" y="521022"/>
              <a:ext cx="1791082" cy="534422"/>
            </a:xfrm>
            <a:prstGeom prst="rect">
              <a:avLst/>
            </a:prstGeom>
          </p:spPr>
        </p:pic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C2787235-0C50-9154-82A1-93A6C46B7BC4}"/>
              </a:ext>
            </a:extLst>
          </p:cNvPr>
          <p:cNvSpPr txBox="1">
            <a:spLocks/>
          </p:cNvSpPr>
          <p:nvPr/>
        </p:nvSpPr>
        <p:spPr>
          <a:xfrm>
            <a:off x="685800" y="1789671"/>
            <a:ext cx="7086600" cy="62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326B92-904B-DBA6-3650-C1604D5BE3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5800" y="4115268"/>
            <a:ext cx="3307466" cy="2555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BBCBB9-BB78-F866-5E24-C7E332AF3F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17634" y="4152309"/>
            <a:ext cx="3307466" cy="255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61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5800" y="1145005"/>
            <a:ext cx="6920570" cy="64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Redistricting Partners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B1739-860F-88C9-7824-2DFA4374EF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429" y="-21717"/>
            <a:ext cx="8919573" cy="68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41755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58673</TotalTime>
  <Words>849</Words>
  <Application>Microsoft Office PowerPoint</Application>
  <PresentationFormat>On-screen Show (4:3)</PresentationFormat>
  <Paragraphs>135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</vt:lpstr>
      <vt:lpstr>PowerPoint Presentation</vt:lpstr>
    </vt:vector>
  </TitlesOfParts>
  <Company>Team Paul Mitchell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Knowing your voters</dc:title>
  <dc:creator>Paul Mitchell Loves Jodi</dc:creator>
  <cp:lastModifiedBy>Elizabeth Stitt</cp:lastModifiedBy>
  <cp:revision>319</cp:revision>
  <cp:lastPrinted>2010-09-23T05:17:36Z</cp:lastPrinted>
  <dcterms:created xsi:type="dcterms:W3CDTF">2010-09-24T21:44:46Z</dcterms:created>
  <dcterms:modified xsi:type="dcterms:W3CDTF">2024-11-04T21:10:48Z</dcterms:modified>
</cp:coreProperties>
</file>